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934" autoAdjust="0"/>
  </p:normalViewPr>
  <p:slideViewPr>
    <p:cSldViewPr>
      <p:cViewPr varScale="1">
        <p:scale>
          <a:sx n="85" d="100"/>
          <a:sy n="85" d="100"/>
        </p:scale>
        <p:origin x="-9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AD6A9-A29D-446C-8127-C9F9CA05BD6D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683FE-31D2-46AB-A99A-84D26BF990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85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37312"/>
            <a:ext cx="3238952" cy="523948"/>
          </a:xfrm>
          <a:prstGeom prst="rect">
            <a:avLst/>
          </a:prstGeom>
        </p:spPr>
      </p:pic>
      <p:pic>
        <p:nvPicPr>
          <p:cNvPr id="5" name="Picture 2" descr="K:\Materiaalit\Riparipaketti\maailmankartta-boordi_kapeampi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09317"/>
            <a:ext cx="2051720" cy="4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8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040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34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27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54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93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00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10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815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63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C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D6936-EE0C-4360-BCAA-46DCEB83C9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157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Materiaalit\Riparipaketti\maailmankartta-boordi_kapeampi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8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67C6-D04E-4465-A100-6792EE1CF35A}" type="datetimeFigureOut">
              <a:rPr lang="fi-FI" smtClean="0"/>
              <a:t>17.3.2016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D6936-EE0C-4360-BCAA-46DCEB83C965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09317"/>
            <a:ext cx="2051720" cy="4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effectLst>
            <a:glow rad="139700">
              <a:schemeClr val="bg1">
                <a:lumMod val="50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752600"/>
          </a:xfrm>
        </p:spPr>
        <p:txBody>
          <a:bodyPr/>
          <a:lstStyle/>
          <a:p>
            <a:r>
              <a:rPr lang="fi-FI" dirty="0" smtClean="0"/>
              <a:t>LIIKAKALASTUS JA MERTEN TYHJENEMINEN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/>
          <a:lstStyle/>
          <a:p>
            <a:r>
              <a:rPr lang="fi-FI" dirty="0" smtClean="0"/>
              <a:t>KADONNEET </a:t>
            </a:r>
            <a:r>
              <a:rPr lang="fi-FI" dirty="0" smtClean="0"/>
              <a:t>EVÄÄT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48"/>
            <a:ext cx="9144000" cy="20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Mistä on kyse?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”On kuin kävisimme sotaa mereneläviä vastaan” - Daniel </a:t>
            </a:r>
            <a:r>
              <a:rPr lang="fi-FI" altLang="fi-FI" dirty="0" err="1"/>
              <a:t>Pauly</a:t>
            </a:r>
            <a:r>
              <a:rPr lang="fi-FI" altLang="fi-FI" dirty="0"/>
              <a:t> </a:t>
            </a:r>
          </a:p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Kalakannat romahtaneet yli puolella, paikoin pahemminkin (</a:t>
            </a:r>
            <a:r>
              <a:rPr lang="fi-FI" altLang="fi-FI" dirty="0" err="1"/>
              <a:t>Living</a:t>
            </a:r>
            <a:r>
              <a:rPr lang="fi-FI" altLang="fi-FI" dirty="0"/>
              <a:t> </a:t>
            </a:r>
            <a:r>
              <a:rPr lang="fi-FI" altLang="fi-FI" dirty="0" err="1"/>
              <a:t>Blue</a:t>
            </a:r>
            <a:r>
              <a:rPr lang="fi-FI" altLang="fi-FI" dirty="0"/>
              <a:t> </a:t>
            </a:r>
            <a:r>
              <a:rPr lang="fi-FI" altLang="fi-FI" dirty="0" err="1"/>
              <a:t>Planet</a:t>
            </a:r>
            <a:r>
              <a:rPr lang="fi-FI" altLang="fi-FI" dirty="0"/>
              <a:t>, 2015) </a:t>
            </a:r>
          </a:p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Synkimpien arvioiden mukaan v. 2050 meret käytännössä elottomia </a:t>
            </a:r>
          </a:p>
        </p:txBody>
      </p:sp>
    </p:spTree>
    <p:extLst>
      <p:ext uri="{BB962C8B-B14F-4D97-AF65-F5344CB8AC3E}">
        <p14:creationId xmlns:p14="http://schemas.microsoft.com/office/powerpoint/2010/main" val="13671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kalastetaan?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 smtClean="0"/>
              <a:t>Suurimmat trooliverkot voivat olla yli kaksi kilometriä pitkiä</a:t>
            </a:r>
          </a:p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 smtClean="0"/>
              <a:t>Saaliista </a:t>
            </a:r>
            <a:r>
              <a:rPr lang="fi-FI" altLang="fi-FI" dirty="0"/>
              <a:t>jopa 90% </a:t>
            </a:r>
            <a:br>
              <a:rPr lang="fi-FI" altLang="fi-FI" dirty="0"/>
            </a:br>
            <a:r>
              <a:rPr lang="fi-FI" altLang="fi-FI" dirty="0" smtClean="0"/>
              <a:t>ei-toivottua </a:t>
            </a:r>
            <a:r>
              <a:rPr lang="fi-FI" altLang="fi-FI" dirty="0"/>
              <a:t>sivusaalista </a:t>
            </a:r>
          </a:p>
          <a:p>
            <a:pPr marL="889000" lvl="1" indent="-444500">
              <a:buSzPct val="75000"/>
              <a:buFontTx/>
              <a:buChar char="•"/>
              <a:defRPr/>
            </a:pPr>
            <a:r>
              <a:rPr lang="fi-FI" altLang="fi-FI" dirty="0"/>
              <a:t>kilpikonnat, mustekalat, </a:t>
            </a: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 smtClean="0"/>
              <a:t>hait</a:t>
            </a:r>
            <a:r>
              <a:rPr lang="fi-FI" altLang="fi-FI" dirty="0"/>
              <a:t>, koralli, delfiinit…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Picture 3" descr="InstagramKuvaVerk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601029" cy="3600000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1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Laiton kalastus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Myös laiton kalastus merkittävä ongelma </a:t>
            </a:r>
          </a:p>
          <a:p>
            <a:pPr marL="889000" lvl="1" indent="-444500">
              <a:buSzPct val="75000"/>
              <a:buFontTx/>
              <a:buChar char="•"/>
              <a:defRPr/>
            </a:pPr>
            <a:r>
              <a:rPr lang="fi-FI" altLang="fi-FI" dirty="0"/>
              <a:t>kalastus ilman lupaa, kielletyllä alueella, suojeltujen lajien kalastaminen, kiellettyjen välineiden käyttäminen</a:t>
            </a:r>
          </a:p>
          <a:p>
            <a:pPr marL="889000" lvl="1" indent="-444500">
              <a:buSzPct val="75000"/>
              <a:buFontTx/>
              <a:buChar char="•"/>
              <a:defRPr/>
            </a:pPr>
            <a:r>
              <a:rPr lang="fi-FI" altLang="fi-FI" dirty="0"/>
              <a:t>miljardibisnes </a:t>
            </a:r>
          </a:p>
          <a:p>
            <a:endParaRPr lang="fi-FI" dirty="0"/>
          </a:p>
        </p:txBody>
      </p:sp>
      <p:pic>
        <p:nvPicPr>
          <p:cNvPr id="4" name="Picture 3" descr="KampanjasivunYläku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7072"/>
            <a:ext cx="6653972" cy="2160000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4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Seurauksia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sz="2800" dirty="0"/>
              <a:t>Liikakalastus vie rannikkoseutujen väestöltä mahdollisuuden elinkeinoonsa</a:t>
            </a:r>
          </a:p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sz="2800" dirty="0"/>
              <a:t>Esimerkiksi </a:t>
            </a:r>
            <a:r>
              <a:rPr lang="fi-FI" altLang="fi-FI" sz="2800" dirty="0" smtClean="0"/>
              <a:t/>
            </a:r>
            <a:br>
              <a:rPr lang="fi-FI" altLang="fi-FI" sz="2800" dirty="0" smtClean="0"/>
            </a:br>
            <a:r>
              <a:rPr lang="fi-FI" altLang="fi-FI" sz="2800" dirty="0" smtClean="0"/>
              <a:t>Somaliassa </a:t>
            </a:r>
            <a:r>
              <a:rPr lang="fi-FI" altLang="fi-FI" sz="2800" dirty="0"/>
              <a:t>entiset </a:t>
            </a:r>
            <a:r>
              <a:rPr lang="fi-FI" altLang="fi-FI" sz="2800" dirty="0" smtClean="0"/>
              <a:t/>
            </a:r>
            <a:br>
              <a:rPr lang="fi-FI" altLang="fi-FI" sz="2800" dirty="0" smtClean="0"/>
            </a:br>
            <a:r>
              <a:rPr lang="fi-FI" altLang="fi-FI" sz="2800" dirty="0" smtClean="0"/>
              <a:t>kalastajat </a:t>
            </a:r>
            <a:r>
              <a:rPr lang="fi-FI" altLang="fi-FI" sz="2800" dirty="0"/>
              <a:t>ryhtyneet </a:t>
            </a:r>
            <a:r>
              <a:rPr lang="fi-FI" altLang="fi-FI" sz="2800" dirty="0" smtClean="0"/>
              <a:t/>
            </a:r>
            <a:br>
              <a:rPr lang="fi-FI" altLang="fi-FI" sz="2800" dirty="0" smtClean="0"/>
            </a:br>
            <a:r>
              <a:rPr lang="fi-FI" altLang="fi-FI" sz="2800" dirty="0" smtClean="0"/>
              <a:t>merirosvoiksi </a:t>
            </a:r>
            <a:br>
              <a:rPr lang="fi-FI" altLang="fi-FI" sz="2800" dirty="0" smtClean="0"/>
            </a:br>
            <a:r>
              <a:rPr lang="fi-FI" altLang="fi-FI" sz="2800" dirty="0" smtClean="0"/>
              <a:t>vesien </a:t>
            </a:r>
            <a:r>
              <a:rPr lang="fi-FI" altLang="fi-FI" sz="2800" dirty="0"/>
              <a:t>tyhjennyttyä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708920"/>
            <a:ext cx="469800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Kuka kalastaa?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EU, USA ja Japani maailman suurimmat kalastajat </a:t>
            </a:r>
          </a:p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Suurin osa pyydetystä kalasta kuljetetaan pohjoiseen, jossa siitä saa parhaimman hinnan </a:t>
            </a:r>
          </a:p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EU:lla kalastussopimuksia mm. Länsi-Afrikan, Intian valtameren ja Tyynen valtameren valtioiden kanssa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17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Suomen ja EU:n rooli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Suomi voi vaikuttaa EU:n kalastuspolitiikkaan </a:t>
            </a:r>
          </a:p>
          <a:p>
            <a:pPr marL="889000" lvl="1" indent="-444500">
              <a:buSzPct val="75000"/>
              <a:buFontTx/>
              <a:buChar char="•"/>
              <a:defRPr/>
            </a:pPr>
            <a:r>
              <a:rPr lang="fi-FI" altLang="fi-FI" dirty="0"/>
              <a:t>Tällä hetkellä päämielenkiinto Itämeressä</a:t>
            </a:r>
          </a:p>
          <a:p>
            <a:pPr marL="889000" lvl="1" indent="-444500">
              <a:buSzPct val="75000"/>
              <a:buFontTx/>
              <a:buChar char="•"/>
              <a:defRPr/>
            </a:pPr>
            <a:r>
              <a:rPr lang="fi-FI" altLang="fi-FI" dirty="0"/>
              <a:t>EU:n yhteinen kalastuspolitiikka </a:t>
            </a:r>
            <a:r>
              <a:rPr lang="fi-FI" altLang="fi-FI" dirty="0" err="1"/>
              <a:t>kymmenvuosittain</a:t>
            </a:r>
            <a:endParaRPr lang="fi-FI" altLang="fi-FI" dirty="0"/>
          </a:p>
          <a:p>
            <a:pPr marL="889000" lvl="1" indent="-444500">
              <a:buSzPct val="75000"/>
              <a:buFontTx/>
              <a:buChar char="•"/>
              <a:defRPr/>
            </a:pPr>
            <a:r>
              <a:rPr lang="fi-FI" altLang="fi-FI" dirty="0"/>
              <a:t>Itämeren kalakannat kohtuullisen hyvässä kunnossa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17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pitäisi tehdä?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Maksimipyyntimäärät myös EU:n ulkopuoliselle pyynnille </a:t>
            </a:r>
          </a:p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Sertifioidun kalan </a:t>
            </a: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 smtClean="0"/>
              <a:t>(</a:t>
            </a:r>
            <a:r>
              <a:rPr lang="fi-FI" altLang="fi-FI" dirty="0"/>
              <a:t>MSC) suosiminen</a:t>
            </a:r>
          </a:p>
          <a:p>
            <a:pPr marL="444500" indent="-444500">
              <a:buSzPct val="75000"/>
              <a:buFontTx/>
              <a:buChar char="•"/>
              <a:defRPr/>
            </a:pPr>
            <a:r>
              <a:rPr lang="fi-FI" altLang="fi-FI" dirty="0"/>
              <a:t>Paikallisesti tuotettu </a:t>
            </a:r>
            <a:r>
              <a:rPr lang="fi-FI" altLang="fi-FI" dirty="0" smtClean="0"/>
              <a:t/>
            </a:r>
            <a:br>
              <a:rPr lang="fi-FI" altLang="fi-FI" dirty="0" smtClean="0"/>
            </a:br>
            <a:r>
              <a:rPr lang="fi-FI" altLang="fi-FI" dirty="0" smtClean="0"/>
              <a:t>kala </a:t>
            </a:r>
            <a:endParaRPr lang="fi-FI" altLang="fi-FI" dirty="0"/>
          </a:p>
        </p:txBody>
      </p:sp>
      <p:pic>
        <p:nvPicPr>
          <p:cNvPr id="4" name="Picture 3" descr="InstagramKu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420000" cy="3420000"/>
          </a:xfrm>
          <a:prstGeom prst="rect">
            <a:avLst/>
          </a:prstGeom>
          <a:noFill/>
          <a:ln w="12700">
            <a:solidFill>
              <a:srgbClr val="000000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0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aripaketti_ppt-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ngemaker">
      <a:majorFont>
        <a:latin typeface="Changemake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riparipaketti_ppt-pohja</Template>
  <TotalTime>0</TotalTime>
  <Words>158</Words>
  <Application>Microsoft Office PowerPoint</Application>
  <PresentationFormat>Näytössä katseltava diaesitys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riparipaketti_ppt-pohja</vt:lpstr>
      <vt:lpstr>KADONNEET EVÄÄT</vt:lpstr>
      <vt:lpstr>Mistä on kyse?</vt:lpstr>
      <vt:lpstr>Miten kalastetaan?</vt:lpstr>
      <vt:lpstr>Laiton kalastus</vt:lpstr>
      <vt:lpstr>Seurauksia</vt:lpstr>
      <vt:lpstr>Kuka kalastaa?</vt:lpstr>
      <vt:lpstr>Suomen ja EU:n rooli</vt:lpstr>
      <vt:lpstr>Mitä pitäisi tehdä?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Sini Tyvi</dc:creator>
  <cp:keywords>Changemaker;rippikoulupaketti;kansainvälinen diakonia</cp:keywords>
  <cp:lastModifiedBy>Sini Tyvi</cp:lastModifiedBy>
  <cp:revision>28</cp:revision>
  <dcterms:created xsi:type="dcterms:W3CDTF">2013-08-27T14:31:37Z</dcterms:created>
  <dcterms:modified xsi:type="dcterms:W3CDTF">2016-03-17T14:33:18Z</dcterms:modified>
</cp:coreProperties>
</file>