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4" r:id="rId15"/>
    <p:sldId id="275" r:id="rId16"/>
    <p:sldId id="270" r:id="rId17"/>
    <p:sldId id="273" r:id="rId18"/>
    <p:sldId id="272" r:id="rId19"/>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249" autoAdjust="0"/>
  </p:normalViewPr>
  <p:slideViewPr>
    <p:cSldViewPr>
      <p:cViewPr varScale="1">
        <p:scale>
          <a:sx n="91" d="100"/>
          <a:sy n="91" d="100"/>
        </p:scale>
        <p:origin x="-55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8CE687-0538-42DD-9EDC-0A31F9D579FC}" type="doc">
      <dgm:prSet loTypeId="urn:microsoft.com/office/officeart/2008/layout/RadialCluster" loCatId="cycle" qsTypeId="urn:microsoft.com/office/officeart/2005/8/quickstyle/3d1" qsCatId="3D" csTypeId="urn:microsoft.com/office/officeart/2005/8/colors/accent2_2" csCatId="accent2" phldr="1"/>
      <dgm:spPr/>
      <dgm:t>
        <a:bodyPr/>
        <a:lstStyle/>
        <a:p>
          <a:endParaRPr lang="fi-FI"/>
        </a:p>
      </dgm:t>
    </dgm:pt>
    <dgm:pt modelId="{47DB5740-B6F4-4346-A6EF-5DB8FD95EDB8}">
      <dgm:prSet/>
      <dgm:spPr/>
      <dgm:t>
        <a:bodyPr/>
        <a:lstStyle/>
        <a:p>
          <a:pPr rtl="0"/>
          <a:r>
            <a:rPr lang="fi-FI" dirty="0" smtClean="0"/>
            <a:t>Kirkon kansainvälinen vastuu</a:t>
          </a:r>
          <a:endParaRPr lang="fi-FI" dirty="0"/>
        </a:p>
      </dgm:t>
    </dgm:pt>
    <dgm:pt modelId="{0DEA851C-07A7-4368-8E3A-E2F88056095A}" type="parTrans" cxnId="{6B3094A4-0253-4A62-BEC6-1647E6CA1938}">
      <dgm:prSet/>
      <dgm:spPr/>
      <dgm:t>
        <a:bodyPr/>
        <a:lstStyle/>
        <a:p>
          <a:endParaRPr lang="fi-FI"/>
        </a:p>
      </dgm:t>
    </dgm:pt>
    <dgm:pt modelId="{AC037CB8-7FE4-4232-9EAE-A9076EBA55C2}" type="sibTrans" cxnId="{6B3094A4-0253-4A62-BEC6-1647E6CA1938}">
      <dgm:prSet/>
      <dgm:spPr/>
      <dgm:t>
        <a:bodyPr/>
        <a:lstStyle/>
        <a:p>
          <a:endParaRPr lang="fi-FI"/>
        </a:p>
      </dgm:t>
    </dgm:pt>
    <dgm:pt modelId="{EA4F52CE-3A77-4EC1-A524-E7A89109F031}">
      <dgm:prSet custT="1"/>
      <dgm:spPr/>
      <dgm:t>
        <a:bodyPr/>
        <a:lstStyle/>
        <a:p>
          <a:pPr rtl="0"/>
          <a:r>
            <a:rPr lang="fi-FI" sz="2000" dirty="0" smtClean="0"/>
            <a:t>Diakonia</a:t>
          </a:r>
          <a:endParaRPr lang="fi-FI" sz="2000" dirty="0"/>
        </a:p>
      </dgm:t>
    </dgm:pt>
    <dgm:pt modelId="{188CB2A8-F925-4CBC-85D3-348CB2D38C1A}" type="parTrans" cxnId="{F6D2E248-B414-4D96-A256-1B98259CE814}">
      <dgm:prSet/>
      <dgm:spPr/>
      <dgm:t>
        <a:bodyPr/>
        <a:lstStyle/>
        <a:p>
          <a:endParaRPr lang="fi-FI"/>
        </a:p>
      </dgm:t>
    </dgm:pt>
    <dgm:pt modelId="{BCD823E8-B72D-450C-8D82-0815A713AB9B}" type="sibTrans" cxnId="{F6D2E248-B414-4D96-A256-1B98259CE814}">
      <dgm:prSet/>
      <dgm:spPr/>
      <dgm:t>
        <a:bodyPr/>
        <a:lstStyle/>
        <a:p>
          <a:endParaRPr lang="fi-FI"/>
        </a:p>
      </dgm:t>
    </dgm:pt>
    <dgm:pt modelId="{6850AB49-8352-438F-97E5-B7529EA0B2AD}">
      <dgm:prSet custT="1"/>
      <dgm:spPr/>
      <dgm:t>
        <a:bodyPr/>
        <a:lstStyle/>
        <a:p>
          <a:pPr rtl="0"/>
          <a:r>
            <a:rPr lang="fi-FI" sz="1600" dirty="0" smtClean="0"/>
            <a:t>Kirkon Ulkomaanapu</a:t>
          </a:r>
          <a:endParaRPr lang="fi-FI" sz="1600" dirty="0"/>
        </a:p>
      </dgm:t>
    </dgm:pt>
    <dgm:pt modelId="{99162152-F11D-435C-8B84-556A06D349C9}" type="parTrans" cxnId="{AB644372-8B8B-45B9-8C36-6B597E9EE5DC}">
      <dgm:prSet/>
      <dgm:spPr/>
      <dgm:t>
        <a:bodyPr/>
        <a:lstStyle/>
        <a:p>
          <a:endParaRPr lang="fi-FI"/>
        </a:p>
      </dgm:t>
    </dgm:pt>
    <dgm:pt modelId="{AC29DEB7-42CA-4D70-A50D-638EB91665C4}" type="sibTrans" cxnId="{AB644372-8B8B-45B9-8C36-6B597E9EE5DC}">
      <dgm:prSet/>
      <dgm:spPr/>
      <dgm:t>
        <a:bodyPr/>
        <a:lstStyle/>
        <a:p>
          <a:endParaRPr lang="fi-FI"/>
        </a:p>
      </dgm:t>
    </dgm:pt>
    <dgm:pt modelId="{8BAC22F1-FADA-4E3B-BFB0-D3F8CD2AA91D}">
      <dgm:prSet custT="1"/>
      <dgm:spPr/>
      <dgm:t>
        <a:bodyPr/>
        <a:lstStyle/>
        <a:p>
          <a:pPr rtl="0"/>
          <a:r>
            <a:rPr lang="fi-FI" sz="1600" dirty="0" smtClean="0"/>
            <a:t>Changemaker</a:t>
          </a:r>
          <a:endParaRPr lang="fi-FI" sz="1600" dirty="0"/>
        </a:p>
      </dgm:t>
    </dgm:pt>
    <dgm:pt modelId="{FF8C83EE-5217-4630-9B86-01F4B938577D}" type="parTrans" cxnId="{1748ACDA-43BD-444A-9D84-EDF51BF3E056}">
      <dgm:prSet/>
      <dgm:spPr/>
      <dgm:t>
        <a:bodyPr/>
        <a:lstStyle/>
        <a:p>
          <a:endParaRPr lang="fi-FI"/>
        </a:p>
      </dgm:t>
    </dgm:pt>
    <dgm:pt modelId="{9F389E0D-C327-4863-A877-AAB0DE0F79C9}" type="sibTrans" cxnId="{1748ACDA-43BD-444A-9D84-EDF51BF3E056}">
      <dgm:prSet/>
      <dgm:spPr/>
      <dgm:t>
        <a:bodyPr/>
        <a:lstStyle/>
        <a:p>
          <a:endParaRPr lang="fi-FI"/>
        </a:p>
      </dgm:t>
    </dgm:pt>
    <dgm:pt modelId="{8C476931-86E1-4D29-81CD-67BFE1094B72}">
      <dgm:prSet custT="1"/>
      <dgm:spPr/>
      <dgm:t>
        <a:bodyPr/>
        <a:lstStyle/>
        <a:p>
          <a:pPr rtl="0"/>
          <a:r>
            <a:rPr lang="fi-FI" sz="2000" dirty="0" smtClean="0"/>
            <a:t>Ekumenia</a:t>
          </a:r>
          <a:endParaRPr lang="fi-FI" sz="2000" dirty="0"/>
        </a:p>
      </dgm:t>
    </dgm:pt>
    <dgm:pt modelId="{10EF7498-951C-4E93-8B61-C941D5BA427D}" type="parTrans" cxnId="{5C5A4167-7439-4FA6-98ED-80D9855C44B4}">
      <dgm:prSet/>
      <dgm:spPr/>
      <dgm:t>
        <a:bodyPr/>
        <a:lstStyle/>
        <a:p>
          <a:endParaRPr lang="fi-FI"/>
        </a:p>
      </dgm:t>
    </dgm:pt>
    <dgm:pt modelId="{F29C2B95-504E-4B5E-9E35-7D6CD5FD3374}" type="sibTrans" cxnId="{5C5A4167-7439-4FA6-98ED-80D9855C44B4}">
      <dgm:prSet/>
      <dgm:spPr/>
      <dgm:t>
        <a:bodyPr/>
        <a:lstStyle/>
        <a:p>
          <a:endParaRPr lang="fi-FI"/>
        </a:p>
      </dgm:t>
    </dgm:pt>
    <dgm:pt modelId="{DAFA8FA7-59CA-492B-B838-5C3D4FD96FFD}">
      <dgm:prSet custT="1"/>
      <dgm:spPr/>
      <dgm:t>
        <a:bodyPr/>
        <a:lstStyle/>
        <a:p>
          <a:pPr rtl="0"/>
          <a:r>
            <a:rPr lang="fi-FI" sz="2000" dirty="0" smtClean="0"/>
            <a:t>Lähetystyö</a:t>
          </a:r>
          <a:endParaRPr lang="fi-FI" sz="2000" dirty="0"/>
        </a:p>
      </dgm:t>
    </dgm:pt>
    <dgm:pt modelId="{D5C369C3-C64B-4EA2-A32C-DA5562C8BDF8}" type="parTrans" cxnId="{9C98367C-CA15-4F68-96CC-6F0AABB8A6D0}">
      <dgm:prSet/>
      <dgm:spPr/>
      <dgm:t>
        <a:bodyPr/>
        <a:lstStyle/>
        <a:p>
          <a:endParaRPr lang="fi-FI"/>
        </a:p>
      </dgm:t>
    </dgm:pt>
    <dgm:pt modelId="{77FDC068-40A1-42D8-B17E-D6700F2CCA74}" type="sibTrans" cxnId="{9C98367C-CA15-4F68-96CC-6F0AABB8A6D0}">
      <dgm:prSet/>
      <dgm:spPr/>
      <dgm:t>
        <a:bodyPr/>
        <a:lstStyle/>
        <a:p>
          <a:endParaRPr lang="fi-FI"/>
        </a:p>
      </dgm:t>
    </dgm:pt>
    <dgm:pt modelId="{C2C0A149-1539-46E4-AF59-BBADD81ABF31}" type="pres">
      <dgm:prSet presAssocID="{7B8CE687-0538-42DD-9EDC-0A31F9D579FC}" presName="Name0" presStyleCnt="0">
        <dgm:presLayoutVars>
          <dgm:chMax val="1"/>
          <dgm:chPref val="1"/>
          <dgm:dir/>
          <dgm:animOne val="branch"/>
          <dgm:animLvl val="lvl"/>
        </dgm:presLayoutVars>
      </dgm:prSet>
      <dgm:spPr/>
      <dgm:t>
        <a:bodyPr/>
        <a:lstStyle/>
        <a:p>
          <a:endParaRPr lang="fi-FI"/>
        </a:p>
      </dgm:t>
    </dgm:pt>
    <dgm:pt modelId="{D798D1D5-9269-42C2-B426-FD60D6E4D0FA}" type="pres">
      <dgm:prSet presAssocID="{47DB5740-B6F4-4346-A6EF-5DB8FD95EDB8}" presName="textCenter" presStyleLbl="node1" presStyleIdx="0" presStyleCnt="6" custScaleX="358313" custScaleY="151603" custLinFactNeighborY="-8490"/>
      <dgm:spPr/>
      <dgm:t>
        <a:bodyPr/>
        <a:lstStyle/>
        <a:p>
          <a:endParaRPr lang="fi-FI"/>
        </a:p>
      </dgm:t>
    </dgm:pt>
    <dgm:pt modelId="{485F4537-378A-466D-B0CC-A257182574B4}" type="pres">
      <dgm:prSet presAssocID="{47DB5740-B6F4-4346-A6EF-5DB8FD95EDB8}" presName="cycle_1" presStyleCnt="0"/>
      <dgm:spPr/>
      <dgm:t>
        <a:bodyPr/>
        <a:lstStyle/>
        <a:p>
          <a:endParaRPr lang="fi-FI"/>
        </a:p>
      </dgm:t>
    </dgm:pt>
    <dgm:pt modelId="{0DEE5CFC-14A6-4574-ADB3-B8EA16745046}" type="pres">
      <dgm:prSet presAssocID="{EA4F52CE-3A77-4EC1-A524-E7A89109F031}" presName="childCenter1" presStyleLbl="node1" presStyleIdx="1" presStyleCnt="6" custScaleX="298049" custLinFactNeighborX="-5976" custLinFactNeighborY="-6603"/>
      <dgm:spPr/>
      <dgm:t>
        <a:bodyPr/>
        <a:lstStyle/>
        <a:p>
          <a:endParaRPr lang="fi-FI"/>
        </a:p>
      </dgm:t>
    </dgm:pt>
    <dgm:pt modelId="{FF3420D2-1EC9-407A-A8A3-85A99DB0FDEB}" type="pres">
      <dgm:prSet presAssocID="{99162152-F11D-435C-8B84-556A06D349C9}" presName="Name141" presStyleLbl="parChTrans1D3" presStyleIdx="0" presStyleCnt="2"/>
      <dgm:spPr/>
      <dgm:t>
        <a:bodyPr/>
        <a:lstStyle/>
        <a:p>
          <a:endParaRPr lang="fi-FI"/>
        </a:p>
      </dgm:t>
    </dgm:pt>
    <dgm:pt modelId="{4FADC276-C6A0-4FF5-B721-05BAD4CD2461}" type="pres">
      <dgm:prSet presAssocID="{6850AB49-8352-438F-97E5-B7529EA0B2AD}" presName="text1" presStyleLbl="node1" presStyleIdx="2" presStyleCnt="6" custScaleX="362811" custRadScaleRad="141490" custRadScaleInc="-479">
        <dgm:presLayoutVars>
          <dgm:bulletEnabled val="1"/>
        </dgm:presLayoutVars>
      </dgm:prSet>
      <dgm:spPr/>
      <dgm:t>
        <a:bodyPr/>
        <a:lstStyle/>
        <a:p>
          <a:endParaRPr lang="fi-FI"/>
        </a:p>
      </dgm:t>
    </dgm:pt>
    <dgm:pt modelId="{FA0B01E2-9F0C-4B61-8E36-BDDF6F448A81}" type="pres">
      <dgm:prSet presAssocID="{FF8C83EE-5217-4630-9B86-01F4B938577D}" presName="Name141" presStyleLbl="parChTrans1D3" presStyleIdx="1" presStyleCnt="2"/>
      <dgm:spPr/>
      <dgm:t>
        <a:bodyPr/>
        <a:lstStyle/>
        <a:p>
          <a:endParaRPr lang="fi-FI"/>
        </a:p>
      </dgm:t>
    </dgm:pt>
    <dgm:pt modelId="{FD44D276-FEAD-4C56-97EF-25C125AC0101}" type="pres">
      <dgm:prSet presAssocID="{8BAC22F1-FADA-4E3B-BFB0-D3F8CD2AA91D}" presName="text1" presStyleLbl="node1" presStyleIdx="3" presStyleCnt="6" custScaleX="296706" custRadScaleRad="138793" custRadScaleInc="-1743">
        <dgm:presLayoutVars>
          <dgm:bulletEnabled val="1"/>
        </dgm:presLayoutVars>
      </dgm:prSet>
      <dgm:spPr/>
      <dgm:t>
        <a:bodyPr/>
        <a:lstStyle/>
        <a:p>
          <a:endParaRPr lang="fi-FI"/>
        </a:p>
      </dgm:t>
    </dgm:pt>
    <dgm:pt modelId="{059502A2-7CB8-41DE-AE78-DAE04AB5B9E3}" type="pres">
      <dgm:prSet presAssocID="{188CB2A8-F925-4CBC-85D3-348CB2D38C1A}" presName="Name144" presStyleLbl="parChTrans1D2" presStyleIdx="0" presStyleCnt="3"/>
      <dgm:spPr/>
      <dgm:t>
        <a:bodyPr/>
        <a:lstStyle/>
        <a:p>
          <a:endParaRPr lang="fi-FI"/>
        </a:p>
      </dgm:t>
    </dgm:pt>
    <dgm:pt modelId="{6DA84BA9-F4CA-4E02-B3F0-86A434AB8F37}" type="pres">
      <dgm:prSet presAssocID="{47DB5740-B6F4-4346-A6EF-5DB8FD95EDB8}" presName="cycle_2" presStyleCnt="0"/>
      <dgm:spPr/>
      <dgm:t>
        <a:bodyPr/>
        <a:lstStyle/>
        <a:p>
          <a:endParaRPr lang="fi-FI"/>
        </a:p>
      </dgm:t>
    </dgm:pt>
    <dgm:pt modelId="{9FC94B8D-6ED1-4731-8A1A-A528EF7F6219}" type="pres">
      <dgm:prSet presAssocID="{8C476931-86E1-4D29-81CD-67BFE1094B72}" presName="childCenter2" presStyleLbl="node1" presStyleIdx="4" presStyleCnt="6" custScaleX="303284" custLinFactNeighborX="-8672" custLinFactNeighborY="18105"/>
      <dgm:spPr/>
      <dgm:t>
        <a:bodyPr/>
        <a:lstStyle/>
        <a:p>
          <a:endParaRPr lang="fi-FI"/>
        </a:p>
      </dgm:t>
    </dgm:pt>
    <dgm:pt modelId="{2FB61E1C-DB6D-4708-85DF-750504A05F4A}" type="pres">
      <dgm:prSet presAssocID="{10EF7498-951C-4E93-8B61-C941D5BA427D}" presName="Name221" presStyleLbl="parChTrans1D2" presStyleIdx="1" presStyleCnt="3"/>
      <dgm:spPr/>
      <dgm:t>
        <a:bodyPr/>
        <a:lstStyle/>
        <a:p>
          <a:endParaRPr lang="fi-FI"/>
        </a:p>
      </dgm:t>
    </dgm:pt>
    <dgm:pt modelId="{BFFA7284-B81F-4A48-BFF2-09AC7C4659BF}" type="pres">
      <dgm:prSet presAssocID="{47DB5740-B6F4-4346-A6EF-5DB8FD95EDB8}" presName="cycle_3" presStyleCnt="0"/>
      <dgm:spPr/>
      <dgm:t>
        <a:bodyPr/>
        <a:lstStyle/>
        <a:p>
          <a:endParaRPr lang="fi-FI"/>
        </a:p>
      </dgm:t>
    </dgm:pt>
    <dgm:pt modelId="{1DD4FF92-E781-499B-9322-58C5A481315F}" type="pres">
      <dgm:prSet presAssocID="{DAFA8FA7-59CA-492B-B838-5C3D4FD96FFD}" presName="childCenter3" presStyleLbl="node1" presStyleIdx="5" presStyleCnt="6" custScaleX="294790" custLinFactNeighborX="7477" custLinFactNeighborY="18105"/>
      <dgm:spPr/>
      <dgm:t>
        <a:bodyPr/>
        <a:lstStyle/>
        <a:p>
          <a:endParaRPr lang="fi-FI"/>
        </a:p>
      </dgm:t>
    </dgm:pt>
    <dgm:pt modelId="{87CCF2C8-1924-4767-B297-BF850B340AD3}" type="pres">
      <dgm:prSet presAssocID="{D5C369C3-C64B-4EA2-A32C-DA5562C8BDF8}" presName="Name288" presStyleLbl="parChTrans1D2" presStyleIdx="2" presStyleCnt="3"/>
      <dgm:spPr/>
      <dgm:t>
        <a:bodyPr/>
        <a:lstStyle/>
        <a:p>
          <a:endParaRPr lang="fi-FI"/>
        </a:p>
      </dgm:t>
    </dgm:pt>
  </dgm:ptLst>
  <dgm:cxnLst>
    <dgm:cxn modelId="{C4802185-C6AF-403C-8969-7DBC5067AA22}" type="presOf" srcId="{99162152-F11D-435C-8B84-556A06D349C9}" destId="{FF3420D2-1EC9-407A-A8A3-85A99DB0FDEB}" srcOrd="0" destOrd="0" presId="urn:microsoft.com/office/officeart/2008/layout/RadialCluster"/>
    <dgm:cxn modelId="{18643C29-97A6-4107-94A1-B08C44CCFE0B}" type="presOf" srcId="{10EF7498-951C-4E93-8B61-C941D5BA427D}" destId="{2FB61E1C-DB6D-4708-85DF-750504A05F4A}" srcOrd="0" destOrd="0" presId="urn:microsoft.com/office/officeart/2008/layout/RadialCluster"/>
    <dgm:cxn modelId="{AB644372-8B8B-45B9-8C36-6B597E9EE5DC}" srcId="{EA4F52CE-3A77-4EC1-A524-E7A89109F031}" destId="{6850AB49-8352-438F-97E5-B7529EA0B2AD}" srcOrd="0" destOrd="0" parTransId="{99162152-F11D-435C-8B84-556A06D349C9}" sibTransId="{AC29DEB7-42CA-4D70-A50D-638EB91665C4}"/>
    <dgm:cxn modelId="{C7E04D52-612C-4E24-848B-C5FC350EEDB5}" type="presOf" srcId="{DAFA8FA7-59CA-492B-B838-5C3D4FD96FFD}" destId="{1DD4FF92-E781-499B-9322-58C5A481315F}" srcOrd="0" destOrd="0" presId="urn:microsoft.com/office/officeart/2008/layout/RadialCluster"/>
    <dgm:cxn modelId="{6B3094A4-0253-4A62-BEC6-1647E6CA1938}" srcId="{7B8CE687-0538-42DD-9EDC-0A31F9D579FC}" destId="{47DB5740-B6F4-4346-A6EF-5DB8FD95EDB8}" srcOrd="0" destOrd="0" parTransId="{0DEA851C-07A7-4368-8E3A-E2F88056095A}" sibTransId="{AC037CB8-7FE4-4232-9EAE-A9076EBA55C2}"/>
    <dgm:cxn modelId="{1748ACDA-43BD-444A-9D84-EDF51BF3E056}" srcId="{EA4F52CE-3A77-4EC1-A524-E7A89109F031}" destId="{8BAC22F1-FADA-4E3B-BFB0-D3F8CD2AA91D}" srcOrd="1" destOrd="0" parTransId="{FF8C83EE-5217-4630-9B86-01F4B938577D}" sibTransId="{9F389E0D-C327-4863-A877-AAB0DE0F79C9}"/>
    <dgm:cxn modelId="{9C98367C-CA15-4F68-96CC-6F0AABB8A6D0}" srcId="{47DB5740-B6F4-4346-A6EF-5DB8FD95EDB8}" destId="{DAFA8FA7-59CA-492B-B838-5C3D4FD96FFD}" srcOrd="2" destOrd="0" parTransId="{D5C369C3-C64B-4EA2-A32C-DA5562C8BDF8}" sibTransId="{77FDC068-40A1-42D8-B17E-D6700F2CCA74}"/>
    <dgm:cxn modelId="{9EC414C6-513A-4D02-B6AD-DF3D61B26064}" type="presOf" srcId="{6850AB49-8352-438F-97E5-B7529EA0B2AD}" destId="{4FADC276-C6A0-4FF5-B721-05BAD4CD2461}" srcOrd="0" destOrd="0" presId="urn:microsoft.com/office/officeart/2008/layout/RadialCluster"/>
    <dgm:cxn modelId="{7CE4A383-B01A-4772-B3C5-7DD3F565C5D7}" type="presOf" srcId="{FF8C83EE-5217-4630-9B86-01F4B938577D}" destId="{FA0B01E2-9F0C-4B61-8E36-BDDF6F448A81}" srcOrd="0" destOrd="0" presId="urn:microsoft.com/office/officeart/2008/layout/RadialCluster"/>
    <dgm:cxn modelId="{223B064A-EFBD-4F10-BDD4-9E8AA843257A}" type="presOf" srcId="{8BAC22F1-FADA-4E3B-BFB0-D3F8CD2AA91D}" destId="{FD44D276-FEAD-4C56-97EF-25C125AC0101}" srcOrd="0" destOrd="0" presId="urn:microsoft.com/office/officeart/2008/layout/RadialCluster"/>
    <dgm:cxn modelId="{5C5A4167-7439-4FA6-98ED-80D9855C44B4}" srcId="{47DB5740-B6F4-4346-A6EF-5DB8FD95EDB8}" destId="{8C476931-86E1-4D29-81CD-67BFE1094B72}" srcOrd="1" destOrd="0" parTransId="{10EF7498-951C-4E93-8B61-C941D5BA427D}" sibTransId="{F29C2B95-504E-4B5E-9E35-7D6CD5FD3374}"/>
    <dgm:cxn modelId="{D6A73C9F-A698-480F-8CE2-6EB4AEA31352}" type="presOf" srcId="{47DB5740-B6F4-4346-A6EF-5DB8FD95EDB8}" destId="{D798D1D5-9269-42C2-B426-FD60D6E4D0FA}" srcOrd="0" destOrd="0" presId="urn:microsoft.com/office/officeart/2008/layout/RadialCluster"/>
    <dgm:cxn modelId="{72EE5474-D281-4BC4-9FE1-D859D772F9F5}" type="presOf" srcId="{7B8CE687-0538-42DD-9EDC-0A31F9D579FC}" destId="{C2C0A149-1539-46E4-AF59-BBADD81ABF31}" srcOrd="0" destOrd="0" presId="urn:microsoft.com/office/officeart/2008/layout/RadialCluster"/>
    <dgm:cxn modelId="{EEF72F61-B772-44B7-9F8D-77D35E8207DF}" type="presOf" srcId="{D5C369C3-C64B-4EA2-A32C-DA5562C8BDF8}" destId="{87CCF2C8-1924-4767-B297-BF850B340AD3}" srcOrd="0" destOrd="0" presId="urn:microsoft.com/office/officeart/2008/layout/RadialCluster"/>
    <dgm:cxn modelId="{EFE16022-6226-4A00-A50D-354560804219}" type="presOf" srcId="{EA4F52CE-3A77-4EC1-A524-E7A89109F031}" destId="{0DEE5CFC-14A6-4574-ADB3-B8EA16745046}" srcOrd="0" destOrd="0" presId="urn:microsoft.com/office/officeart/2008/layout/RadialCluster"/>
    <dgm:cxn modelId="{A2FA6D23-3FE7-4E2E-91B7-2F5E867D53C2}" type="presOf" srcId="{8C476931-86E1-4D29-81CD-67BFE1094B72}" destId="{9FC94B8D-6ED1-4731-8A1A-A528EF7F6219}" srcOrd="0" destOrd="0" presId="urn:microsoft.com/office/officeart/2008/layout/RadialCluster"/>
    <dgm:cxn modelId="{F6D2E248-B414-4D96-A256-1B98259CE814}" srcId="{47DB5740-B6F4-4346-A6EF-5DB8FD95EDB8}" destId="{EA4F52CE-3A77-4EC1-A524-E7A89109F031}" srcOrd="0" destOrd="0" parTransId="{188CB2A8-F925-4CBC-85D3-348CB2D38C1A}" sibTransId="{BCD823E8-B72D-450C-8D82-0815A713AB9B}"/>
    <dgm:cxn modelId="{86FA47D5-10E5-46C6-91DD-065FA7D96ECC}" type="presOf" srcId="{188CB2A8-F925-4CBC-85D3-348CB2D38C1A}" destId="{059502A2-7CB8-41DE-AE78-DAE04AB5B9E3}" srcOrd="0" destOrd="0" presId="urn:microsoft.com/office/officeart/2008/layout/RadialCluster"/>
    <dgm:cxn modelId="{B3D515FC-E048-44B9-A30B-CD2FA4708F0F}" type="presParOf" srcId="{C2C0A149-1539-46E4-AF59-BBADD81ABF31}" destId="{D798D1D5-9269-42C2-B426-FD60D6E4D0FA}" srcOrd="0" destOrd="0" presId="urn:microsoft.com/office/officeart/2008/layout/RadialCluster"/>
    <dgm:cxn modelId="{B4BD69BB-1063-4618-90CA-A6F8D1B5077C}" type="presParOf" srcId="{C2C0A149-1539-46E4-AF59-BBADD81ABF31}" destId="{485F4537-378A-466D-B0CC-A257182574B4}" srcOrd="1" destOrd="0" presId="urn:microsoft.com/office/officeart/2008/layout/RadialCluster"/>
    <dgm:cxn modelId="{BE48431C-EF4C-414D-92C0-B1EC9F91D3D0}" type="presParOf" srcId="{485F4537-378A-466D-B0CC-A257182574B4}" destId="{0DEE5CFC-14A6-4574-ADB3-B8EA16745046}" srcOrd="0" destOrd="0" presId="urn:microsoft.com/office/officeart/2008/layout/RadialCluster"/>
    <dgm:cxn modelId="{E5DDDC4A-80F7-423B-9B0C-720E923FC2DA}" type="presParOf" srcId="{485F4537-378A-466D-B0CC-A257182574B4}" destId="{FF3420D2-1EC9-407A-A8A3-85A99DB0FDEB}" srcOrd="1" destOrd="0" presId="urn:microsoft.com/office/officeart/2008/layout/RadialCluster"/>
    <dgm:cxn modelId="{5F9B1AF7-C6C5-49EE-AFCC-BD353A5466F8}" type="presParOf" srcId="{485F4537-378A-466D-B0CC-A257182574B4}" destId="{4FADC276-C6A0-4FF5-B721-05BAD4CD2461}" srcOrd="2" destOrd="0" presId="urn:microsoft.com/office/officeart/2008/layout/RadialCluster"/>
    <dgm:cxn modelId="{6A778A91-8E4E-44C7-8BDA-E011273B96A5}" type="presParOf" srcId="{485F4537-378A-466D-B0CC-A257182574B4}" destId="{FA0B01E2-9F0C-4B61-8E36-BDDF6F448A81}" srcOrd="3" destOrd="0" presId="urn:microsoft.com/office/officeart/2008/layout/RadialCluster"/>
    <dgm:cxn modelId="{5C7F87B2-9473-46F9-BBB3-807B039B4193}" type="presParOf" srcId="{485F4537-378A-466D-B0CC-A257182574B4}" destId="{FD44D276-FEAD-4C56-97EF-25C125AC0101}" srcOrd="4" destOrd="0" presId="urn:microsoft.com/office/officeart/2008/layout/RadialCluster"/>
    <dgm:cxn modelId="{E2601EA1-2573-4B32-B299-A9E4F4A5C804}" type="presParOf" srcId="{C2C0A149-1539-46E4-AF59-BBADD81ABF31}" destId="{059502A2-7CB8-41DE-AE78-DAE04AB5B9E3}" srcOrd="2" destOrd="0" presId="urn:microsoft.com/office/officeart/2008/layout/RadialCluster"/>
    <dgm:cxn modelId="{DF666340-DE0A-413B-932E-323BC0C538AA}" type="presParOf" srcId="{C2C0A149-1539-46E4-AF59-BBADD81ABF31}" destId="{6DA84BA9-F4CA-4E02-B3F0-86A434AB8F37}" srcOrd="3" destOrd="0" presId="urn:microsoft.com/office/officeart/2008/layout/RadialCluster"/>
    <dgm:cxn modelId="{460D1D51-2E0F-4018-AD46-644B536FB7CD}" type="presParOf" srcId="{6DA84BA9-F4CA-4E02-B3F0-86A434AB8F37}" destId="{9FC94B8D-6ED1-4731-8A1A-A528EF7F6219}" srcOrd="0" destOrd="0" presId="urn:microsoft.com/office/officeart/2008/layout/RadialCluster"/>
    <dgm:cxn modelId="{9B48EA63-5084-4865-ACB7-30A4C4D2D12E}" type="presParOf" srcId="{C2C0A149-1539-46E4-AF59-BBADD81ABF31}" destId="{2FB61E1C-DB6D-4708-85DF-750504A05F4A}" srcOrd="4" destOrd="0" presId="urn:microsoft.com/office/officeart/2008/layout/RadialCluster"/>
    <dgm:cxn modelId="{C95E40B5-A2EF-4200-BC9F-934405C41892}" type="presParOf" srcId="{C2C0A149-1539-46E4-AF59-BBADD81ABF31}" destId="{BFFA7284-B81F-4A48-BFF2-09AC7C4659BF}" srcOrd="5" destOrd="0" presId="urn:microsoft.com/office/officeart/2008/layout/RadialCluster"/>
    <dgm:cxn modelId="{1061D59C-9ED9-4992-A595-C3FCE3EA2660}" type="presParOf" srcId="{BFFA7284-B81F-4A48-BFF2-09AC7C4659BF}" destId="{1DD4FF92-E781-499B-9322-58C5A481315F}" srcOrd="0" destOrd="0" presId="urn:microsoft.com/office/officeart/2008/layout/RadialCluster"/>
    <dgm:cxn modelId="{5A8C3E47-2246-4CA6-8584-262FB31AE6C2}" type="presParOf" srcId="{C2C0A149-1539-46E4-AF59-BBADD81ABF31}" destId="{87CCF2C8-1924-4767-B297-BF850B340AD3}"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CF2C8-1924-4767-B297-BF850B340AD3}">
      <dsp:nvSpPr>
        <dsp:cNvPr id="0" name=""/>
        <dsp:cNvSpPr/>
      </dsp:nvSpPr>
      <dsp:spPr>
        <a:xfrm rot="7682128">
          <a:off x="1101334" y="3262284"/>
          <a:ext cx="310021" cy="0"/>
        </a:xfrm>
        <a:custGeom>
          <a:avLst/>
          <a:gdLst/>
          <a:ahLst/>
          <a:cxnLst/>
          <a:rect l="0" t="0" r="0" b="0"/>
          <a:pathLst>
            <a:path>
              <a:moveTo>
                <a:pt x="0" y="0"/>
              </a:moveTo>
              <a:lnTo>
                <a:pt x="310021"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FB61E1C-DB6D-4708-85DF-750504A05F4A}">
      <dsp:nvSpPr>
        <dsp:cNvPr id="0" name=""/>
        <dsp:cNvSpPr/>
      </dsp:nvSpPr>
      <dsp:spPr>
        <a:xfrm rot="3161145">
          <a:off x="2176573" y="3262284"/>
          <a:ext cx="307022" cy="0"/>
        </a:xfrm>
        <a:custGeom>
          <a:avLst/>
          <a:gdLst/>
          <a:ahLst/>
          <a:cxnLst/>
          <a:rect l="0" t="0" r="0" b="0"/>
          <a:pathLst>
            <a:path>
              <a:moveTo>
                <a:pt x="0" y="0"/>
              </a:moveTo>
              <a:lnTo>
                <a:pt x="307022"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59502A2-7CB8-41DE-AE78-DAE04AB5B9E3}">
      <dsp:nvSpPr>
        <dsp:cNvPr id="0" name=""/>
        <dsp:cNvSpPr/>
      </dsp:nvSpPr>
      <dsp:spPr>
        <a:xfrm rot="16110564">
          <a:off x="1671196" y="1882788"/>
          <a:ext cx="222394" cy="0"/>
        </a:xfrm>
        <a:custGeom>
          <a:avLst/>
          <a:gdLst/>
          <a:ahLst/>
          <a:cxnLst/>
          <a:rect l="0" t="0" r="0" b="0"/>
          <a:pathLst>
            <a:path>
              <a:moveTo>
                <a:pt x="0" y="0"/>
              </a:moveTo>
              <a:lnTo>
                <a:pt x="222394"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798D1D5-9269-42C2-B426-FD60D6E4D0FA}">
      <dsp:nvSpPr>
        <dsp:cNvPr id="0" name=""/>
        <dsp:cNvSpPr/>
      </dsp:nvSpPr>
      <dsp:spPr>
        <a:xfrm>
          <a:off x="445626" y="1993947"/>
          <a:ext cx="2709147" cy="114624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0">
            <a:lnSpc>
              <a:spcPct val="90000"/>
            </a:lnSpc>
            <a:spcBef>
              <a:spcPct val="0"/>
            </a:spcBef>
            <a:spcAft>
              <a:spcPct val="35000"/>
            </a:spcAft>
          </a:pPr>
          <a:r>
            <a:rPr lang="fi-FI" sz="2200" kern="1200" dirty="0" smtClean="0"/>
            <a:t>Kirkon kansainvälinen vastuu</a:t>
          </a:r>
          <a:endParaRPr lang="fi-FI" sz="2200" kern="1200" dirty="0"/>
        </a:p>
      </dsp:txBody>
      <dsp:txXfrm>
        <a:off x="501581" y="2049902"/>
        <a:ext cx="2597237" cy="1034336"/>
      </dsp:txXfrm>
    </dsp:sp>
    <dsp:sp modelId="{0DEE5CFC-14A6-4574-ADB3-B8EA16745046}">
      <dsp:nvSpPr>
        <dsp:cNvPr id="0" name=""/>
        <dsp:cNvSpPr/>
      </dsp:nvSpPr>
      <dsp:spPr>
        <a:xfrm>
          <a:off x="1052195" y="1287808"/>
          <a:ext cx="1442020" cy="48381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rtl="0">
            <a:lnSpc>
              <a:spcPct val="90000"/>
            </a:lnSpc>
            <a:spcBef>
              <a:spcPct val="0"/>
            </a:spcBef>
            <a:spcAft>
              <a:spcPct val="35000"/>
            </a:spcAft>
          </a:pPr>
          <a:r>
            <a:rPr lang="fi-FI" sz="2000" kern="1200" dirty="0" smtClean="0"/>
            <a:t>Diakonia</a:t>
          </a:r>
          <a:endParaRPr lang="fi-FI" sz="2000" kern="1200" dirty="0"/>
        </a:p>
      </dsp:txBody>
      <dsp:txXfrm>
        <a:off x="1075813" y="1311426"/>
        <a:ext cx="1394784" cy="436583"/>
      </dsp:txXfrm>
    </dsp:sp>
    <dsp:sp modelId="{FF3420D2-1EC9-407A-A8A3-85A99DB0FDEB}">
      <dsp:nvSpPr>
        <dsp:cNvPr id="0" name=""/>
        <dsp:cNvSpPr/>
      </dsp:nvSpPr>
      <dsp:spPr>
        <a:xfrm rot="13445775">
          <a:off x="1169817" y="1144549"/>
          <a:ext cx="411745" cy="0"/>
        </a:xfrm>
        <a:custGeom>
          <a:avLst/>
          <a:gdLst/>
          <a:ahLst/>
          <a:cxnLst/>
          <a:rect l="0" t="0" r="0" b="0"/>
          <a:pathLst>
            <a:path>
              <a:moveTo>
                <a:pt x="0" y="0"/>
              </a:moveTo>
              <a:lnTo>
                <a:pt x="411745" y="0"/>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FADC276-C6A0-4FF5-B721-05BAD4CD2461}">
      <dsp:nvSpPr>
        <dsp:cNvPr id="0" name=""/>
        <dsp:cNvSpPr/>
      </dsp:nvSpPr>
      <dsp:spPr>
        <a:xfrm>
          <a:off x="100497" y="517469"/>
          <a:ext cx="1755351" cy="48381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rtl="0">
            <a:lnSpc>
              <a:spcPct val="90000"/>
            </a:lnSpc>
            <a:spcBef>
              <a:spcPct val="0"/>
            </a:spcBef>
            <a:spcAft>
              <a:spcPct val="35000"/>
            </a:spcAft>
          </a:pPr>
          <a:r>
            <a:rPr lang="fi-FI" sz="1600" kern="1200" dirty="0" smtClean="0"/>
            <a:t>Kirkon Ulkomaanapu</a:t>
          </a:r>
          <a:endParaRPr lang="fi-FI" sz="1600" kern="1200" dirty="0"/>
        </a:p>
      </dsp:txBody>
      <dsp:txXfrm>
        <a:off x="124115" y="541087"/>
        <a:ext cx="1708115" cy="436583"/>
      </dsp:txXfrm>
    </dsp:sp>
    <dsp:sp modelId="{FA0B01E2-9F0C-4B61-8E36-BDDF6F448A81}">
      <dsp:nvSpPr>
        <dsp:cNvPr id="0" name=""/>
        <dsp:cNvSpPr/>
      </dsp:nvSpPr>
      <dsp:spPr>
        <a:xfrm rot="19247682">
          <a:off x="2016353" y="1137844"/>
          <a:ext cx="474493" cy="0"/>
        </a:xfrm>
        <a:custGeom>
          <a:avLst/>
          <a:gdLst/>
          <a:ahLst/>
          <a:cxnLst/>
          <a:rect l="0" t="0" r="0" b="0"/>
          <a:pathLst>
            <a:path>
              <a:moveTo>
                <a:pt x="0" y="0"/>
              </a:moveTo>
              <a:lnTo>
                <a:pt x="474493" y="0"/>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D44D276-FEAD-4C56-97EF-25C125AC0101}">
      <dsp:nvSpPr>
        <dsp:cNvPr id="0" name=""/>
        <dsp:cNvSpPr/>
      </dsp:nvSpPr>
      <dsp:spPr>
        <a:xfrm>
          <a:off x="2016233" y="504060"/>
          <a:ext cx="1435522" cy="48381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rtl="0">
            <a:lnSpc>
              <a:spcPct val="90000"/>
            </a:lnSpc>
            <a:spcBef>
              <a:spcPct val="0"/>
            </a:spcBef>
            <a:spcAft>
              <a:spcPct val="35000"/>
            </a:spcAft>
          </a:pPr>
          <a:r>
            <a:rPr lang="fi-FI" sz="1600" kern="1200" dirty="0" smtClean="0"/>
            <a:t>Changemaker</a:t>
          </a:r>
          <a:endParaRPr lang="fi-FI" sz="1600" kern="1200" dirty="0"/>
        </a:p>
      </dsp:txBody>
      <dsp:txXfrm>
        <a:off x="2039851" y="527678"/>
        <a:ext cx="1388286" cy="436583"/>
      </dsp:txXfrm>
    </dsp:sp>
    <dsp:sp modelId="{9FC94B8D-6ED1-4731-8A1A-A528EF7F6219}">
      <dsp:nvSpPr>
        <dsp:cNvPr id="0" name=""/>
        <dsp:cNvSpPr/>
      </dsp:nvSpPr>
      <dsp:spPr>
        <a:xfrm>
          <a:off x="1848012" y="3384376"/>
          <a:ext cx="1536364" cy="50657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rtl="0">
            <a:lnSpc>
              <a:spcPct val="90000"/>
            </a:lnSpc>
            <a:spcBef>
              <a:spcPct val="0"/>
            </a:spcBef>
            <a:spcAft>
              <a:spcPct val="35000"/>
            </a:spcAft>
          </a:pPr>
          <a:r>
            <a:rPr lang="fi-FI" sz="2000" kern="1200" dirty="0" smtClean="0"/>
            <a:t>Ekumenia</a:t>
          </a:r>
          <a:endParaRPr lang="fi-FI" sz="2000" kern="1200" dirty="0"/>
        </a:p>
      </dsp:txBody>
      <dsp:txXfrm>
        <a:off x="1872741" y="3409105"/>
        <a:ext cx="1486906" cy="457118"/>
      </dsp:txXfrm>
    </dsp:sp>
    <dsp:sp modelId="{1DD4FF92-E781-499B-9322-58C5A481315F}">
      <dsp:nvSpPr>
        <dsp:cNvPr id="0" name=""/>
        <dsp:cNvSpPr/>
      </dsp:nvSpPr>
      <dsp:spPr>
        <a:xfrm>
          <a:off x="216024" y="3384376"/>
          <a:ext cx="1493336" cy="50657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rtl="0">
            <a:lnSpc>
              <a:spcPct val="90000"/>
            </a:lnSpc>
            <a:spcBef>
              <a:spcPct val="0"/>
            </a:spcBef>
            <a:spcAft>
              <a:spcPct val="35000"/>
            </a:spcAft>
          </a:pPr>
          <a:r>
            <a:rPr lang="fi-FI" sz="2000" kern="1200" dirty="0" smtClean="0"/>
            <a:t>Lähetystyö</a:t>
          </a:r>
          <a:endParaRPr lang="fi-FI" sz="2000" kern="1200" dirty="0"/>
        </a:p>
      </dsp:txBody>
      <dsp:txXfrm>
        <a:off x="240753" y="3409105"/>
        <a:ext cx="1443878" cy="45711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0AD6A9-A29D-446C-8127-C9F9CA05BD6D}" type="datetimeFigureOut">
              <a:rPr lang="fi-FI" smtClean="0"/>
              <a:t>28.8.2013</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4683FE-31D2-46AB-A99A-84D26BF9908F}" type="slidenum">
              <a:rPr lang="fi-FI" smtClean="0"/>
              <a:t>‹#›</a:t>
            </a:fld>
            <a:endParaRPr lang="fi-FI"/>
          </a:p>
        </p:txBody>
      </p:sp>
    </p:spTree>
    <p:extLst>
      <p:ext uri="{BB962C8B-B14F-4D97-AF65-F5344CB8AC3E}">
        <p14:creationId xmlns:p14="http://schemas.microsoft.com/office/powerpoint/2010/main" val="2215851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fi-FI" sz="1200" b="0" i="0" u="none" strike="noStrike" kern="1200" cap="none" spc="0" normalizeH="0" baseline="0" noProof="0" dirty="0" smtClean="0">
                <a:ln>
                  <a:noFill/>
                </a:ln>
                <a:solidFill>
                  <a:prstClr val="black"/>
                </a:solidFill>
                <a:effectLst/>
                <a:uLnTx/>
                <a:uFillTx/>
                <a:latin typeface="+mn-lt"/>
                <a:ea typeface="+mn-ea"/>
                <a:cs typeface="+mn-cs"/>
              </a:rPr>
              <a:t>Kehitysyhteistyö: Tarkoituksena on auttaa apua tarvitsevia yhteisöjä ja sen jäseniä muun muassa edistämällä yhteisöjen ruokaturvaa ja vesihuoltoa sekä maan sisäisten konfliktien sovittelua.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fi-FI" sz="1200" b="0" i="0" u="none" strike="noStrike" kern="1200" cap="none" spc="0" normalizeH="0" baseline="0" noProof="0" dirty="0" smtClean="0">
                <a:ln>
                  <a:noFill/>
                </a:ln>
                <a:solidFill>
                  <a:prstClr val="black"/>
                </a:solidFill>
                <a:effectLst/>
                <a:uLnTx/>
                <a:uFillTx/>
                <a:latin typeface="+mn-lt"/>
                <a:ea typeface="+mn-ea"/>
                <a:cs typeface="+mn-cs"/>
              </a:rPr>
              <a:t>Humanitaarisesta apu: Tavoitteena turvata ihmisten perustarpeet eli asuminen, ravinto- ja </a:t>
            </a:r>
            <a:r>
              <a:rPr kumimoji="0" lang="fi-FI" sz="1200" b="0" i="0" u="none" strike="noStrike" kern="1200" cap="none" spc="0" normalizeH="0" baseline="0" noProof="0" dirty="0" err="1" smtClean="0">
                <a:ln>
                  <a:noFill/>
                </a:ln>
                <a:solidFill>
                  <a:prstClr val="black"/>
                </a:solidFill>
                <a:effectLst/>
                <a:uLnTx/>
                <a:uFillTx/>
                <a:latin typeface="+mn-lt"/>
                <a:ea typeface="+mn-ea"/>
                <a:cs typeface="+mn-cs"/>
              </a:rPr>
              <a:t>sanitaatiohuolto</a:t>
            </a:r>
            <a:r>
              <a:rPr kumimoji="0" lang="fi-FI" sz="1200" b="0" i="0" u="none" strike="noStrike" kern="1200" cap="none" spc="0" normalizeH="0" baseline="0" noProof="0" dirty="0" smtClean="0">
                <a:ln>
                  <a:noFill/>
                </a:ln>
                <a:solidFill>
                  <a:prstClr val="black"/>
                </a:solidFill>
                <a:effectLst/>
                <a:uLnTx/>
                <a:uFillTx/>
                <a:latin typeface="+mn-lt"/>
                <a:ea typeface="+mn-ea"/>
                <a:cs typeface="+mn-cs"/>
              </a:rPr>
              <a:t>  sodan ja luonnonkatastrofien aikana, muun muassa Haitissa</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fi-FI" sz="1200" b="0" i="0" u="none" strike="noStrike" kern="1200" cap="none" spc="0" normalizeH="0" baseline="0" noProof="0" dirty="0" smtClean="0">
                <a:ln>
                  <a:noFill/>
                </a:ln>
                <a:solidFill>
                  <a:prstClr val="black"/>
                </a:solidFill>
                <a:effectLst/>
                <a:uLnTx/>
                <a:uFillTx/>
                <a:latin typeface="+mn-lt"/>
                <a:ea typeface="+mn-ea"/>
                <a:cs typeface="+mn-cs"/>
              </a:rPr>
              <a:t>Vaikuttamistoiminta: </a:t>
            </a:r>
            <a:r>
              <a:rPr kumimoji="0" lang="fi-FI" sz="3200" b="0" i="0" u="none" strike="noStrike" kern="1200" cap="none" spc="0" normalizeH="0" baseline="0" noProof="0" dirty="0" smtClean="0">
                <a:ln>
                  <a:noFill/>
                </a:ln>
                <a:solidFill>
                  <a:prstClr val="black"/>
                </a:solidFill>
                <a:effectLst/>
                <a:uLnTx/>
                <a:uFillTx/>
                <a:latin typeface="+mn-lt"/>
                <a:ea typeface="+mn-ea"/>
                <a:cs typeface="+mn-cs"/>
              </a:rPr>
              <a:t>Tuodaan kansainvälisiä epäkohtia ihmisten tietoisuuteen, muun muassa erilaisten kampanjoiden avulla.</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fi-FI" sz="1200" b="0" i="0" u="none" strike="noStrike" kern="1200" cap="none" spc="0" normalizeH="0" baseline="0" noProof="0" dirty="0" smtClean="0">
              <a:ln>
                <a:noFill/>
              </a:ln>
              <a:solidFill>
                <a:prstClr val="black"/>
              </a:solidFill>
              <a:effectLst/>
              <a:uLnTx/>
              <a:uFillTx/>
              <a:latin typeface="+mn-lt"/>
              <a:ea typeface="+mn-ea"/>
              <a:cs typeface="+mn-cs"/>
            </a:endParaRPr>
          </a:p>
          <a:p>
            <a:endParaRPr lang="fi-FI" dirty="0"/>
          </a:p>
        </p:txBody>
      </p:sp>
      <p:sp>
        <p:nvSpPr>
          <p:cNvPr id="4" name="Dian numeron paikkamerkki 3"/>
          <p:cNvSpPr>
            <a:spLocks noGrp="1"/>
          </p:cNvSpPr>
          <p:nvPr>
            <p:ph type="sldNum" sz="quarter" idx="10"/>
          </p:nvPr>
        </p:nvSpPr>
        <p:spPr/>
        <p:txBody>
          <a:bodyPr/>
          <a:lstStyle/>
          <a:p>
            <a:fld id="{5A4683FE-31D2-46AB-A99A-84D26BF9908F}" type="slidenum">
              <a:rPr lang="fi-FI" smtClean="0"/>
              <a:t>6</a:t>
            </a:fld>
            <a:endParaRPr lang="fi-FI"/>
          </a:p>
        </p:txBody>
      </p:sp>
    </p:spTree>
    <p:extLst>
      <p:ext uri="{BB962C8B-B14F-4D97-AF65-F5344CB8AC3E}">
        <p14:creationId xmlns:p14="http://schemas.microsoft.com/office/powerpoint/2010/main" val="4261884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fi-FI" sz="1200" b="0" i="0" u="none" strike="noStrike" kern="1200" cap="none" spc="0" normalizeH="0" baseline="0" noProof="0" dirty="0" smtClean="0">
                <a:ln>
                  <a:noFill/>
                </a:ln>
                <a:solidFill>
                  <a:prstClr val="black"/>
                </a:solidFill>
                <a:effectLst/>
                <a:uLnTx/>
                <a:uFillTx/>
                <a:latin typeface="+mn-lt"/>
                <a:ea typeface="+mn-ea"/>
                <a:cs typeface="+mn-cs"/>
              </a:rPr>
              <a:t>Esimerkiksi Haitissa Kirkon Ulkomaanapu on keskittynyt avustustyössään lasten kouluun paluun mahdollistamiseen ja koulujen käynnistämiseen. </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fi-FI" sz="1200" b="0" i="0" u="none" strike="noStrike" kern="1200" cap="none" spc="0" normalizeH="0" baseline="0" noProof="0" dirty="0" smtClean="0">
                <a:ln>
                  <a:noFill/>
                </a:ln>
                <a:solidFill>
                  <a:prstClr val="black"/>
                </a:solidFill>
                <a:effectLst/>
                <a:uLnTx/>
                <a:uFillTx/>
                <a:latin typeface="+mn-lt"/>
                <a:ea typeface="+mn-ea"/>
                <a:cs typeface="+mn-cs"/>
              </a:rPr>
              <a:t>Koulujen jälleenrakennus katastrofin jälkeen on tärkeä tehtävä, sillä nuorten koulutus on tehokas tapa vähentää köyhyyttä ja edistää koko maan kehitystä. </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fi-FI" sz="1200" b="0" i="0" u="none" strike="noStrike" kern="1200" cap="none" spc="0" normalizeH="0" baseline="0" noProof="0" dirty="0" smtClean="0">
                <a:ln>
                  <a:noFill/>
                </a:ln>
                <a:solidFill>
                  <a:prstClr val="black"/>
                </a:solidFill>
                <a:effectLst/>
                <a:uLnTx/>
                <a:uFillTx/>
                <a:latin typeface="+mn-lt"/>
                <a:ea typeface="+mn-ea"/>
                <a:cs typeface="+mn-cs"/>
              </a:rPr>
              <a:t>Koulujen rakentaminen auttaa lapsia ja heidän perheitään palaamaan arkeen: Rakentamiseen osallistuvat vanhemmat saavat työtä ja toimeentulon perheelleen, lapsia paluu tavalliseen koulutyöhön puolestaan auttaa henkisesti, kun opettajia on koulutettu antamaan lapsille psykososiaalista tukea.</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fi-FI" sz="1200" b="0" i="0" u="none" strike="noStrike" kern="1200" cap="none" spc="0" normalizeH="0" baseline="0" noProof="0" dirty="0" smtClean="0">
                <a:ln>
                  <a:noFill/>
                </a:ln>
                <a:solidFill>
                  <a:prstClr val="black"/>
                </a:solidFill>
                <a:effectLst/>
                <a:uLnTx/>
                <a:uFillTx/>
                <a:latin typeface="+mn-lt"/>
                <a:ea typeface="+mn-ea"/>
                <a:cs typeface="+mn-cs"/>
              </a:rPr>
              <a:t> Kouluilla on myös keskeinen rooli tautien torjunnassa: Niissä järjestetään mm. terveyskerhoja, joissa jaetaan hygieniatietoutta ja neuvoja tautien, kuten koleran, ehkäisemiseksi. </a:t>
            </a:r>
            <a:endParaRPr lang="fi-FI" dirty="0"/>
          </a:p>
        </p:txBody>
      </p:sp>
      <p:sp>
        <p:nvSpPr>
          <p:cNvPr id="4" name="Dian numeron paikkamerkki 3"/>
          <p:cNvSpPr>
            <a:spLocks noGrp="1"/>
          </p:cNvSpPr>
          <p:nvPr>
            <p:ph type="sldNum" sz="quarter" idx="10"/>
          </p:nvPr>
        </p:nvSpPr>
        <p:spPr/>
        <p:txBody>
          <a:bodyPr/>
          <a:lstStyle/>
          <a:p>
            <a:fld id="{5A4683FE-31D2-46AB-A99A-84D26BF9908F}" type="slidenum">
              <a:rPr lang="fi-FI" smtClean="0"/>
              <a:t>10</a:t>
            </a:fld>
            <a:endParaRPr lang="fi-FI"/>
          </a:p>
        </p:txBody>
      </p:sp>
    </p:spTree>
    <p:extLst>
      <p:ext uri="{BB962C8B-B14F-4D97-AF65-F5344CB8AC3E}">
        <p14:creationId xmlns:p14="http://schemas.microsoft.com/office/powerpoint/2010/main" val="3854783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Changemakerin</a:t>
            </a:r>
            <a:r>
              <a:rPr lang="fi-FI" baseline="0" dirty="0" smtClean="0"/>
              <a:t> vaikuttamistoiminnassa keskeisessä osassa ovat kampanjat ja niihin liittyvät luovat tempaukset, joilla herätetään ihmisiä pohtimaan, Suomen ja suomalaisten roolia maailman epäkohdissa sekä </a:t>
            </a:r>
            <a:r>
              <a:rPr lang="fi-FI" baseline="0" smtClean="0"/>
              <a:t>vaikuttamismahdollisuuksia.</a:t>
            </a:r>
            <a:endParaRPr lang="fi-FI" dirty="0"/>
          </a:p>
        </p:txBody>
      </p:sp>
      <p:sp>
        <p:nvSpPr>
          <p:cNvPr id="4" name="Dian numeron paikkamerkki 3"/>
          <p:cNvSpPr>
            <a:spLocks noGrp="1"/>
          </p:cNvSpPr>
          <p:nvPr>
            <p:ph type="sldNum" sz="quarter" idx="10"/>
          </p:nvPr>
        </p:nvSpPr>
        <p:spPr/>
        <p:txBody>
          <a:bodyPr/>
          <a:lstStyle/>
          <a:p>
            <a:fld id="{5A4683FE-31D2-46AB-A99A-84D26BF9908F}" type="slidenum">
              <a:rPr lang="fi-FI" smtClean="0"/>
              <a:t>15</a:t>
            </a:fld>
            <a:endParaRPr lang="fi-FI"/>
          </a:p>
        </p:txBody>
      </p:sp>
    </p:spTree>
    <p:extLst>
      <p:ext uri="{BB962C8B-B14F-4D97-AF65-F5344CB8AC3E}">
        <p14:creationId xmlns:p14="http://schemas.microsoft.com/office/powerpoint/2010/main" val="1527169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p:spTree>
      <p:nvGrpSpPr>
        <p:cNvPr id="1" name=""/>
        <p:cNvGrpSpPr/>
        <p:nvPr/>
      </p:nvGrpSpPr>
      <p:grpSpPr>
        <a:xfrm>
          <a:off x="0" y="0"/>
          <a:ext cx="0" cy="0"/>
          <a:chOff x="0" y="0"/>
          <a:chExt cx="0" cy="0"/>
        </a:xfrm>
      </p:grpSpPr>
      <p:sp>
        <p:nvSpPr>
          <p:cNvPr id="3" name="Alaotsikko 2"/>
          <p:cNvSpPr>
            <a:spLocks noGrp="1"/>
          </p:cNvSpPr>
          <p:nvPr>
            <p:ph type="subTitle" idx="1" hasCustomPrompt="1"/>
          </p:nvPr>
        </p:nvSpPr>
        <p:spPr>
          <a:xfrm>
            <a:off x="1371600" y="3886200"/>
            <a:ext cx="6400800" cy="1752600"/>
          </a:xfrm>
        </p:spPr>
        <p:txBody>
          <a:bodyPr/>
          <a:lstStyle>
            <a:lvl1pPr marL="0" indent="0" algn="ctr">
              <a:buNone/>
              <a:defRPr b="1" i="0" baseline="0">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 </a:t>
            </a:r>
            <a:endParaRPr lang="fi-FI" dirty="0"/>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5816" y="6237312"/>
            <a:ext cx="3238952" cy="523948"/>
          </a:xfrm>
          <a:prstGeom prst="rect">
            <a:avLst/>
          </a:prstGeom>
        </p:spPr>
      </p:pic>
      <p:pic>
        <p:nvPicPr>
          <p:cNvPr id="4" name="Kuva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80" y="0"/>
            <a:ext cx="9195480" cy="6856279"/>
          </a:xfrm>
          <a:prstGeom prst="rect">
            <a:avLst/>
          </a:prstGeom>
        </p:spPr>
      </p:pic>
    </p:spTree>
    <p:extLst>
      <p:ext uri="{BB962C8B-B14F-4D97-AF65-F5344CB8AC3E}">
        <p14:creationId xmlns:p14="http://schemas.microsoft.com/office/powerpoint/2010/main" val="14718784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8CF667C6-D04E-4465-A100-6792EE1CF35A}" type="datetimeFigureOut">
              <a:rPr lang="fi-FI" smtClean="0"/>
              <a:t>28.8.2013</a:t>
            </a:fld>
            <a:endParaRPr lang="fi-FI"/>
          </a:p>
        </p:txBody>
      </p:sp>
      <p:sp>
        <p:nvSpPr>
          <p:cNvPr id="5" name="Alatunnisteen paikkamerkki 4"/>
          <p:cNvSpPr>
            <a:spLocks noGrp="1"/>
          </p:cNvSpPr>
          <p:nvPr>
            <p:ph type="ftr" sz="quarter" idx="11"/>
          </p:nvPr>
        </p:nvSpPr>
        <p:spPr/>
        <p:txBody>
          <a:bodyPr/>
          <a:lstStyle/>
          <a:p>
            <a:endParaRPr lang="fi-FI" dirty="0"/>
          </a:p>
        </p:txBody>
      </p:sp>
      <p:sp>
        <p:nvSpPr>
          <p:cNvPr id="6" name="Dian numeron paikkamerkki 5"/>
          <p:cNvSpPr>
            <a:spLocks noGrp="1"/>
          </p:cNvSpPr>
          <p:nvPr>
            <p:ph type="sldNum" sz="quarter" idx="12"/>
          </p:nvPr>
        </p:nvSpPr>
        <p:spPr/>
        <p:txBody>
          <a:bodyPr/>
          <a:lstStyle/>
          <a:p>
            <a:fld id="{B00D6936-EE0C-4360-BCAA-46DCEB83C965}" type="slidenum">
              <a:rPr lang="fi-FI" smtClean="0"/>
              <a:t>‹#›</a:t>
            </a:fld>
            <a:endParaRPr lang="fi-FI"/>
          </a:p>
        </p:txBody>
      </p:sp>
    </p:spTree>
    <p:extLst>
      <p:ext uri="{BB962C8B-B14F-4D97-AF65-F5344CB8AC3E}">
        <p14:creationId xmlns:p14="http://schemas.microsoft.com/office/powerpoint/2010/main" val="16004028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lvl1pPr>
              <a:defRPr baseline="0">
                <a:solidFill>
                  <a:srgbClr val="C00000"/>
                </a:solidFill>
                <a:effectLst>
                  <a:glow rad="63500">
                    <a:schemeClr val="bg1">
                      <a:alpha val="40000"/>
                    </a:schemeClr>
                  </a:glow>
                </a:effectLst>
              </a:defRPr>
            </a:lvl1pPr>
          </a:lstStyle>
          <a:p>
            <a:r>
              <a:rPr lang="fi-FI" smtClean="0"/>
              <a:t>Muokkaa perustyyl. napsautt.</a:t>
            </a:r>
            <a:endParaRPr lang="fi-FI" dirty="0"/>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p>
            <a:fld id="{8CF667C6-D04E-4465-A100-6792EE1CF35A}" type="datetimeFigureOut">
              <a:rPr lang="fi-FI" smtClean="0"/>
              <a:t>28.8.2013</a:t>
            </a:fld>
            <a:endParaRPr lang="fi-FI"/>
          </a:p>
        </p:txBody>
      </p:sp>
      <p:sp>
        <p:nvSpPr>
          <p:cNvPr id="5" name="Alatunnisteen paikkamerkki 4"/>
          <p:cNvSpPr>
            <a:spLocks noGrp="1"/>
          </p:cNvSpPr>
          <p:nvPr>
            <p:ph type="ftr" sz="quarter" idx="11"/>
          </p:nvPr>
        </p:nvSpPr>
        <p:spPr/>
        <p:txBody>
          <a:bodyPr/>
          <a:lstStyle/>
          <a:p>
            <a:endParaRPr lang="fi-FI" dirty="0"/>
          </a:p>
        </p:txBody>
      </p:sp>
      <p:sp>
        <p:nvSpPr>
          <p:cNvPr id="6" name="Dian numeron paikkamerkki 5"/>
          <p:cNvSpPr>
            <a:spLocks noGrp="1"/>
          </p:cNvSpPr>
          <p:nvPr>
            <p:ph type="sldNum" sz="quarter" idx="12"/>
          </p:nvPr>
        </p:nvSpPr>
        <p:spPr/>
        <p:txBody>
          <a:bodyPr/>
          <a:lstStyle/>
          <a:p>
            <a:fld id="{B00D6936-EE0C-4360-BCAA-46DCEB83C965}" type="slidenum">
              <a:rPr lang="fi-FI" smtClean="0"/>
              <a:t>‹#›</a:t>
            </a:fld>
            <a:endParaRPr lang="fi-FI"/>
          </a:p>
        </p:txBody>
      </p:sp>
    </p:spTree>
    <p:extLst>
      <p:ext uri="{BB962C8B-B14F-4D97-AF65-F5344CB8AC3E}">
        <p14:creationId xmlns:p14="http://schemas.microsoft.com/office/powerpoint/2010/main" val="25163469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8CF667C6-D04E-4465-A100-6792EE1CF35A}" type="datetimeFigureOut">
              <a:rPr lang="fi-FI" smtClean="0"/>
              <a:t>28.8.2013</a:t>
            </a:fld>
            <a:endParaRPr lang="fi-FI"/>
          </a:p>
        </p:txBody>
      </p:sp>
      <p:sp>
        <p:nvSpPr>
          <p:cNvPr id="5" name="Alatunnisteen paikkamerkki 4"/>
          <p:cNvSpPr>
            <a:spLocks noGrp="1"/>
          </p:cNvSpPr>
          <p:nvPr>
            <p:ph type="ftr" sz="quarter" idx="11"/>
          </p:nvPr>
        </p:nvSpPr>
        <p:spPr/>
        <p:txBody>
          <a:bodyPr/>
          <a:lstStyle/>
          <a:p>
            <a:endParaRPr lang="fi-FI" dirty="0"/>
          </a:p>
        </p:txBody>
      </p:sp>
      <p:sp>
        <p:nvSpPr>
          <p:cNvPr id="6" name="Dian numeron paikkamerkki 5"/>
          <p:cNvSpPr>
            <a:spLocks noGrp="1"/>
          </p:cNvSpPr>
          <p:nvPr>
            <p:ph type="sldNum" sz="quarter" idx="12"/>
          </p:nvPr>
        </p:nvSpPr>
        <p:spPr/>
        <p:txBody>
          <a:bodyPr/>
          <a:lstStyle/>
          <a:p>
            <a:fld id="{B00D6936-EE0C-4360-BCAA-46DCEB83C965}" type="slidenum">
              <a:rPr lang="fi-FI" smtClean="0"/>
              <a:t>‹#›</a:t>
            </a:fld>
            <a:endParaRPr lang="fi-FI"/>
          </a:p>
        </p:txBody>
      </p:sp>
    </p:spTree>
    <p:extLst>
      <p:ext uri="{BB962C8B-B14F-4D97-AF65-F5344CB8AC3E}">
        <p14:creationId xmlns:p14="http://schemas.microsoft.com/office/powerpoint/2010/main" val="38422767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baseline="0">
                <a:solidFill>
                  <a:srgbClr val="C00000"/>
                </a:solidFill>
                <a:effectLst>
                  <a:glow rad="63500">
                    <a:schemeClr val="bg1">
                      <a:alpha val="40000"/>
                    </a:schemeClr>
                  </a:glow>
                </a:effectLst>
              </a:defRPr>
            </a:lvl1pPr>
          </a:lstStyle>
          <a:p>
            <a:r>
              <a:rPr lang="fi-FI" smtClean="0"/>
              <a:t>Muokkaa perustyyl. napsautt.</a:t>
            </a:r>
            <a:endParaRPr lang="fi-FI" dirty="0"/>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b="1" i="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8CF667C6-D04E-4465-A100-6792EE1CF35A}" type="datetimeFigureOut">
              <a:rPr lang="fi-FI" smtClean="0"/>
              <a:t>28.8.2013</a:t>
            </a:fld>
            <a:endParaRPr lang="fi-FI"/>
          </a:p>
        </p:txBody>
      </p:sp>
      <p:sp>
        <p:nvSpPr>
          <p:cNvPr id="5" name="Alatunnisteen paikkamerkki 4"/>
          <p:cNvSpPr>
            <a:spLocks noGrp="1"/>
          </p:cNvSpPr>
          <p:nvPr>
            <p:ph type="ftr" sz="quarter" idx="11"/>
          </p:nvPr>
        </p:nvSpPr>
        <p:spPr/>
        <p:txBody>
          <a:bodyPr/>
          <a:lstStyle/>
          <a:p>
            <a:endParaRPr lang="fi-FI" dirty="0"/>
          </a:p>
        </p:txBody>
      </p:sp>
      <p:sp>
        <p:nvSpPr>
          <p:cNvPr id="6" name="Dian numeron paikkamerkki 5"/>
          <p:cNvSpPr>
            <a:spLocks noGrp="1"/>
          </p:cNvSpPr>
          <p:nvPr>
            <p:ph type="sldNum" sz="quarter" idx="12"/>
          </p:nvPr>
        </p:nvSpPr>
        <p:spPr/>
        <p:txBody>
          <a:bodyPr/>
          <a:lstStyle/>
          <a:p>
            <a:fld id="{B00D6936-EE0C-4360-BCAA-46DCEB83C965}" type="slidenum">
              <a:rPr lang="fi-FI" smtClean="0"/>
              <a:t>‹#›</a:t>
            </a:fld>
            <a:endParaRPr lang="fi-FI"/>
          </a:p>
        </p:txBody>
      </p:sp>
    </p:spTree>
    <p:extLst>
      <p:ext uri="{BB962C8B-B14F-4D97-AF65-F5344CB8AC3E}">
        <p14:creationId xmlns:p14="http://schemas.microsoft.com/office/powerpoint/2010/main" val="38955450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8CF667C6-D04E-4465-A100-6792EE1CF35A}" type="datetimeFigureOut">
              <a:rPr lang="fi-FI" smtClean="0"/>
              <a:t>28.8.2013</a:t>
            </a:fld>
            <a:endParaRPr lang="fi-FI"/>
          </a:p>
        </p:txBody>
      </p:sp>
      <p:sp>
        <p:nvSpPr>
          <p:cNvPr id="6" name="Alatunnisteen paikkamerkki 5"/>
          <p:cNvSpPr>
            <a:spLocks noGrp="1"/>
          </p:cNvSpPr>
          <p:nvPr>
            <p:ph type="ftr" sz="quarter" idx="11"/>
          </p:nvPr>
        </p:nvSpPr>
        <p:spPr/>
        <p:txBody>
          <a:bodyPr/>
          <a:lstStyle/>
          <a:p>
            <a:endParaRPr lang="fi-FI" dirty="0"/>
          </a:p>
        </p:txBody>
      </p:sp>
      <p:sp>
        <p:nvSpPr>
          <p:cNvPr id="7" name="Dian numeron paikkamerkki 6"/>
          <p:cNvSpPr>
            <a:spLocks noGrp="1"/>
          </p:cNvSpPr>
          <p:nvPr>
            <p:ph type="sldNum" sz="quarter" idx="12"/>
          </p:nvPr>
        </p:nvSpPr>
        <p:spPr/>
        <p:txBody>
          <a:bodyPr/>
          <a:lstStyle/>
          <a:p>
            <a:fld id="{B00D6936-EE0C-4360-BCAA-46DCEB83C965}" type="slidenum">
              <a:rPr lang="fi-FI" smtClean="0"/>
              <a:t>‹#›</a:t>
            </a:fld>
            <a:endParaRPr lang="fi-FI"/>
          </a:p>
        </p:txBody>
      </p:sp>
    </p:spTree>
    <p:extLst>
      <p:ext uri="{BB962C8B-B14F-4D97-AF65-F5344CB8AC3E}">
        <p14:creationId xmlns:p14="http://schemas.microsoft.com/office/powerpoint/2010/main" val="10519311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8CF667C6-D04E-4465-A100-6792EE1CF35A}" type="datetimeFigureOut">
              <a:rPr lang="fi-FI" smtClean="0"/>
              <a:t>28.8.2013</a:t>
            </a:fld>
            <a:endParaRPr lang="fi-FI"/>
          </a:p>
        </p:txBody>
      </p:sp>
      <p:sp>
        <p:nvSpPr>
          <p:cNvPr id="8" name="Alatunnisteen paikkamerkki 7"/>
          <p:cNvSpPr>
            <a:spLocks noGrp="1"/>
          </p:cNvSpPr>
          <p:nvPr>
            <p:ph type="ftr" sz="quarter" idx="11"/>
          </p:nvPr>
        </p:nvSpPr>
        <p:spPr/>
        <p:txBody>
          <a:bodyPr/>
          <a:lstStyle/>
          <a:p>
            <a:endParaRPr lang="fi-FI" dirty="0"/>
          </a:p>
        </p:txBody>
      </p:sp>
      <p:sp>
        <p:nvSpPr>
          <p:cNvPr id="9" name="Dian numeron paikkamerkki 8"/>
          <p:cNvSpPr>
            <a:spLocks noGrp="1"/>
          </p:cNvSpPr>
          <p:nvPr>
            <p:ph type="sldNum" sz="quarter" idx="12"/>
          </p:nvPr>
        </p:nvSpPr>
        <p:spPr/>
        <p:txBody>
          <a:bodyPr/>
          <a:lstStyle/>
          <a:p>
            <a:fld id="{B00D6936-EE0C-4360-BCAA-46DCEB83C965}" type="slidenum">
              <a:rPr lang="fi-FI" smtClean="0"/>
              <a:t>‹#›</a:t>
            </a:fld>
            <a:endParaRPr lang="fi-FI"/>
          </a:p>
        </p:txBody>
      </p:sp>
    </p:spTree>
    <p:extLst>
      <p:ext uri="{BB962C8B-B14F-4D97-AF65-F5344CB8AC3E}">
        <p14:creationId xmlns:p14="http://schemas.microsoft.com/office/powerpoint/2010/main" val="15000060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8CF667C6-D04E-4465-A100-6792EE1CF35A}" type="datetimeFigureOut">
              <a:rPr lang="fi-FI" smtClean="0"/>
              <a:t>28.8.2013</a:t>
            </a:fld>
            <a:endParaRPr lang="fi-FI"/>
          </a:p>
        </p:txBody>
      </p:sp>
      <p:sp>
        <p:nvSpPr>
          <p:cNvPr id="4" name="Alatunnisteen paikkamerkki 3"/>
          <p:cNvSpPr>
            <a:spLocks noGrp="1"/>
          </p:cNvSpPr>
          <p:nvPr>
            <p:ph type="ftr" sz="quarter" idx="11"/>
          </p:nvPr>
        </p:nvSpPr>
        <p:spPr/>
        <p:txBody>
          <a:bodyPr/>
          <a:lstStyle/>
          <a:p>
            <a:endParaRPr lang="fi-FI" dirty="0"/>
          </a:p>
        </p:txBody>
      </p:sp>
      <p:sp>
        <p:nvSpPr>
          <p:cNvPr id="5" name="Dian numeron paikkamerkki 4"/>
          <p:cNvSpPr>
            <a:spLocks noGrp="1"/>
          </p:cNvSpPr>
          <p:nvPr>
            <p:ph type="sldNum" sz="quarter" idx="12"/>
          </p:nvPr>
        </p:nvSpPr>
        <p:spPr/>
        <p:txBody>
          <a:bodyPr/>
          <a:lstStyle/>
          <a:p>
            <a:fld id="{B00D6936-EE0C-4360-BCAA-46DCEB83C965}" type="slidenum">
              <a:rPr lang="fi-FI" smtClean="0"/>
              <a:t>‹#›</a:t>
            </a:fld>
            <a:endParaRPr lang="fi-FI"/>
          </a:p>
        </p:txBody>
      </p:sp>
    </p:spTree>
    <p:extLst>
      <p:ext uri="{BB962C8B-B14F-4D97-AF65-F5344CB8AC3E}">
        <p14:creationId xmlns:p14="http://schemas.microsoft.com/office/powerpoint/2010/main" val="22711020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8CF667C6-D04E-4465-A100-6792EE1CF35A}" type="datetimeFigureOut">
              <a:rPr lang="fi-FI" smtClean="0"/>
              <a:t>28.8.2013</a:t>
            </a:fld>
            <a:endParaRPr lang="fi-FI"/>
          </a:p>
        </p:txBody>
      </p:sp>
      <p:sp>
        <p:nvSpPr>
          <p:cNvPr id="3" name="Alatunnisteen paikkamerkki 2"/>
          <p:cNvSpPr>
            <a:spLocks noGrp="1"/>
          </p:cNvSpPr>
          <p:nvPr>
            <p:ph type="ftr" sz="quarter" idx="11"/>
          </p:nvPr>
        </p:nvSpPr>
        <p:spPr/>
        <p:txBody>
          <a:bodyPr/>
          <a:lstStyle/>
          <a:p>
            <a:endParaRPr lang="fi-FI" dirty="0"/>
          </a:p>
        </p:txBody>
      </p:sp>
      <p:sp>
        <p:nvSpPr>
          <p:cNvPr id="4" name="Dian numeron paikkamerkki 3"/>
          <p:cNvSpPr>
            <a:spLocks noGrp="1"/>
          </p:cNvSpPr>
          <p:nvPr>
            <p:ph type="sldNum" sz="quarter" idx="12"/>
          </p:nvPr>
        </p:nvSpPr>
        <p:spPr/>
        <p:txBody>
          <a:bodyPr/>
          <a:lstStyle/>
          <a:p>
            <a:fld id="{B00D6936-EE0C-4360-BCAA-46DCEB83C965}" type="slidenum">
              <a:rPr lang="fi-FI" smtClean="0"/>
              <a:t>‹#›</a:t>
            </a:fld>
            <a:endParaRPr lang="fi-FI"/>
          </a:p>
        </p:txBody>
      </p:sp>
    </p:spTree>
    <p:extLst>
      <p:ext uri="{BB962C8B-B14F-4D97-AF65-F5344CB8AC3E}">
        <p14:creationId xmlns:p14="http://schemas.microsoft.com/office/powerpoint/2010/main" val="11338157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8CF667C6-D04E-4465-A100-6792EE1CF35A}" type="datetimeFigureOut">
              <a:rPr lang="fi-FI" smtClean="0"/>
              <a:t>28.8.2013</a:t>
            </a:fld>
            <a:endParaRPr lang="fi-FI"/>
          </a:p>
        </p:txBody>
      </p:sp>
      <p:sp>
        <p:nvSpPr>
          <p:cNvPr id="6" name="Alatunnisteen paikkamerkki 5"/>
          <p:cNvSpPr>
            <a:spLocks noGrp="1"/>
          </p:cNvSpPr>
          <p:nvPr>
            <p:ph type="ftr" sz="quarter" idx="11"/>
          </p:nvPr>
        </p:nvSpPr>
        <p:spPr/>
        <p:txBody>
          <a:bodyPr/>
          <a:lstStyle/>
          <a:p>
            <a:endParaRPr lang="fi-FI" dirty="0"/>
          </a:p>
        </p:txBody>
      </p:sp>
      <p:sp>
        <p:nvSpPr>
          <p:cNvPr id="7" name="Dian numeron paikkamerkki 6"/>
          <p:cNvSpPr>
            <a:spLocks noGrp="1"/>
          </p:cNvSpPr>
          <p:nvPr>
            <p:ph type="sldNum" sz="quarter" idx="12"/>
          </p:nvPr>
        </p:nvSpPr>
        <p:spPr/>
        <p:txBody>
          <a:bodyPr/>
          <a:lstStyle/>
          <a:p>
            <a:fld id="{B00D6936-EE0C-4360-BCAA-46DCEB83C965}" type="slidenum">
              <a:rPr lang="fi-FI" smtClean="0"/>
              <a:t>‹#›</a:t>
            </a:fld>
            <a:endParaRPr lang="fi-FI"/>
          </a:p>
        </p:txBody>
      </p:sp>
    </p:spTree>
    <p:extLst>
      <p:ext uri="{BB962C8B-B14F-4D97-AF65-F5344CB8AC3E}">
        <p14:creationId xmlns:p14="http://schemas.microsoft.com/office/powerpoint/2010/main" val="32226387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baseline="0">
                <a:solidFill>
                  <a:srgbClr val="C00000"/>
                </a:solidFill>
                <a:effectLst>
                  <a:glow rad="63500">
                    <a:schemeClr val="bg1">
                      <a:alpha val="40000"/>
                    </a:schemeClr>
                  </a:glow>
                </a:effectLst>
              </a:defRPr>
            </a:lvl1pPr>
          </a:lstStyle>
          <a:p>
            <a:r>
              <a:rPr lang="fi-FI" smtClean="0"/>
              <a:t>Muokkaa perustyyl. napsautt.</a:t>
            </a:r>
            <a:endParaRPr lang="fi-FI" dirty="0"/>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8CF667C6-D04E-4465-A100-6792EE1CF35A}" type="datetimeFigureOut">
              <a:rPr lang="fi-FI" smtClean="0"/>
              <a:t>28.8.2013</a:t>
            </a:fld>
            <a:endParaRPr lang="fi-FI"/>
          </a:p>
        </p:txBody>
      </p:sp>
      <p:sp>
        <p:nvSpPr>
          <p:cNvPr id="6" name="Alatunnisteen paikkamerkki 5"/>
          <p:cNvSpPr>
            <a:spLocks noGrp="1"/>
          </p:cNvSpPr>
          <p:nvPr>
            <p:ph type="ftr" sz="quarter" idx="11"/>
          </p:nvPr>
        </p:nvSpPr>
        <p:spPr/>
        <p:txBody>
          <a:bodyPr/>
          <a:lstStyle/>
          <a:p>
            <a:endParaRPr lang="fi-FI" dirty="0"/>
          </a:p>
        </p:txBody>
      </p:sp>
      <p:sp>
        <p:nvSpPr>
          <p:cNvPr id="7" name="Dian numeron paikkamerkki 6"/>
          <p:cNvSpPr>
            <a:spLocks noGrp="1"/>
          </p:cNvSpPr>
          <p:nvPr>
            <p:ph type="sldNum" sz="quarter" idx="12"/>
          </p:nvPr>
        </p:nvSpPr>
        <p:spPr/>
        <p:txBody>
          <a:bodyPr/>
          <a:lstStyle/>
          <a:p>
            <a:fld id="{B00D6936-EE0C-4360-BCAA-46DCEB83C965}" type="slidenum">
              <a:rPr lang="fi-FI" smtClean="0"/>
              <a:t>‹#›</a:t>
            </a:fld>
            <a:endParaRPr lang="fi-FI"/>
          </a:p>
        </p:txBody>
      </p:sp>
    </p:spTree>
    <p:extLst>
      <p:ext uri="{BB962C8B-B14F-4D97-AF65-F5344CB8AC3E}">
        <p14:creationId xmlns:p14="http://schemas.microsoft.com/office/powerpoint/2010/main" val="8515714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K:\Materiaalit\Riparipaketti\maailmankartta-boordi_kapeampi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588310"/>
          </a:xfrm>
          <a:prstGeom prst="rect">
            <a:avLst/>
          </a:prstGeom>
          <a:noFill/>
          <a:extLst>
            <a:ext uri="{909E8E84-426E-40DD-AFC4-6F175D3DCCD1}">
              <a14:hiddenFill xmlns:a14="http://schemas.microsoft.com/office/drawing/2010/main">
                <a:solidFill>
                  <a:srgbClr val="FFFFFF"/>
                </a:solidFill>
              </a14:hiddenFill>
            </a:ext>
          </a:extLst>
        </p:spPr>
      </p:pic>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667C6-D04E-4465-A100-6792EE1CF35A}" type="datetimeFigureOut">
              <a:rPr lang="fi-FI" smtClean="0"/>
              <a:t>28.8.2013</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D6936-EE0C-4360-BCAA-46DCEB83C965}" type="slidenum">
              <a:rPr lang="fi-FI" smtClean="0"/>
              <a:t>‹#›</a:t>
            </a:fld>
            <a:endParaRPr lang="fi-FI" dirty="0"/>
          </a:p>
        </p:txBody>
      </p:sp>
      <p:pic>
        <p:nvPicPr>
          <p:cNvPr id="8" name="Kuva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588224" y="6309317"/>
            <a:ext cx="2051720" cy="419371"/>
          </a:xfrm>
          <a:prstGeom prst="rect">
            <a:avLst/>
          </a:prstGeom>
        </p:spPr>
      </p:pic>
    </p:spTree>
    <p:extLst>
      <p:ext uri="{BB962C8B-B14F-4D97-AF65-F5344CB8AC3E}">
        <p14:creationId xmlns:p14="http://schemas.microsoft.com/office/powerpoint/2010/main" val="915353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baseline="0">
          <a:solidFill>
            <a:schemeClr val="bg1"/>
          </a:solidFill>
          <a:effectLst>
            <a:glow rad="139700">
              <a:schemeClr val="bg1">
                <a:lumMod val="50000"/>
                <a:alpha val="40000"/>
              </a:schemeClr>
            </a:glow>
            <a:outerShdw blurRad="50800" dist="38100" dir="18900000" algn="bl"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idx="4294967295"/>
          </p:nvPr>
        </p:nvSpPr>
        <p:spPr>
          <a:xfrm>
            <a:off x="7524328" y="3645024"/>
            <a:ext cx="1147664" cy="101873"/>
          </a:xfrm>
        </p:spPr>
        <p:txBody>
          <a:bodyPr>
            <a:normAutofit fontScale="90000"/>
          </a:bodyPr>
          <a:lstStyle/>
          <a:p>
            <a:r>
              <a:rPr lang="fi-FI" dirty="0" smtClean="0"/>
              <a:t>    </a:t>
            </a:r>
            <a:endParaRPr lang="fi-FI" dirty="0"/>
          </a:p>
        </p:txBody>
      </p:sp>
      <p:sp>
        <p:nvSpPr>
          <p:cNvPr id="3" name="Alaotsikko 2"/>
          <p:cNvSpPr>
            <a:spLocks noGrp="1"/>
          </p:cNvSpPr>
          <p:nvPr>
            <p:ph type="subTitle" idx="1"/>
          </p:nvPr>
        </p:nvSpPr>
        <p:spPr>
          <a:xfrm flipV="1">
            <a:off x="6300192" y="5638800"/>
            <a:ext cx="1472208" cy="94456"/>
          </a:xfrm>
        </p:spPr>
        <p:txBody>
          <a:bodyPr>
            <a:normAutofit fontScale="25000" lnSpcReduction="20000"/>
          </a:bodyPr>
          <a:lstStyle/>
          <a:p>
            <a:r>
              <a:rPr lang="fi-FI" dirty="0" smtClean="0"/>
              <a:t>  </a:t>
            </a:r>
            <a:endParaRPr lang="fi-FI" dirty="0"/>
          </a:p>
        </p:txBody>
      </p:sp>
    </p:spTree>
    <p:extLst>
      <p:ext uri="{BB962C8B-B14F-4D97-AF65-F5344CB8AC3E}">
        <p14:creationId xmlns:p14="http://schemas.microsoft.com/office/powerpoint/2010/main" val="2775757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endParaRPr lang="fi-FI" dirty="0"/>
          </a:p>
        </p:txBody>
      </p:sp>
      <p:pic>
        <p:nvPicPr>
          <p:cNvPr id="4" name="Picture 2" descr="C:\Users\sini.tyvi\Pictures\Kuva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287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Vaikuttamistyö</a:t>
            </a:r>
          </a:p>
        </p:txBody>
      </p:sp>
      <p:sp>
        <p:nvSpPr>
          <p:cNvPr id="3" name="Sisällön paikkamerkki 2"/>
          <p:cNvSpPr>
            <a:spLocks noGrp="1"/>
          </p:cNvSpPr>
          <p:nvPr>
            <p:ph idx="1"/>
          </p:nvPr>
        </p:nvSpPr>
        <p:spPr>
          <a:xfrm>
            <a:off x="457200" y="1600200"/>
            <a:ext cx="8229600" cy="4637112"/>
          </a:xfrm>
        </p:spPr>
        <p:txBody>
          <a:bodyPr>
            <a:normAutofit/>
          </a:bodyPr>
          <a:lstStyle/>
          <a:p>
            <a:endParaRPr lang="fi-FI" sz="2800" dirty="0" smtClean="0"/>
          </a:p>
          <a:p>
            <a:r>
              <a:rPr lang="fi-FI" sz="2800" dirty="0" smtClean="0"/>
              <a:t>Vuorovaikutusta</a:t>
            </a:r>
            <a:r>
              <a:rPr lang="fi-FI" sz="2800" dirty="0"/>
              <a:t>, tiedonjakamista, yhteistyötä ja osallistumista poliittisiin prosesseihin paikallisella, alueellisella, kansallisella tai kansainvälisellä </a:t>
            </a:r>
            <a:r>
              <a:rPr lang="fi-FI" sz="2800" dirty="0" smtClean="0"/>
              <a:t>tasolla</a:t>
            </a:r>
            <a:endParaRPr lang="fi-FI" sz="2800" dirty="0"/>
          </a:p>
          <a:p>
            <a:r>
              <a:rPr lang="fi-FI" sz="2800" dirty="0"/>
              <a:t>Vaikuttamistyön muotoja: henkilökohtainen vuoropuhelu päätöksentekijöiden kanssa, keskustelutilaisuuksien ja seminaarien järjestäminen päättäjille ja julkisten kampanjoiden </a:t>
            </a:r>
            <a:r>
              <a:rPr lang="fi-FI" sz="2800" dirty="0" smtClean="0"/>
              <a:t>organisointi</a:t>
            </a:r>
            <a:endParaRPr lang="fi-FI" sz="2800" dirty="0"/>
          </a:p>
        </p:txBody>
      </p:sp>
    </p:spTree>
    <p:extLst>
      <p:ext uri="{BB962C8B-B14F-4D97-AF65-F5344CB8AC3E}">
        <p14:creationId xmlns:p14="http://schemas.microsoft.com/office/powerpoint/2010/main" val="3119336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Vapaaehtoistyö: Changemaker</a:t>
            </a:r>
          </a:p>
        </p:txBody>
      </p:sp>
      <p:pic>
        <p:nvPicPr>
          <p:cNvPr id="1026" name="Picture 2" descr="C:\Users\sini.tyvi\Pictures\Omat kuvatiedostot\Kesäkiertue 2013\Herättäjäjuhlat\herattajajuhlat_2013_03_pien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916832"/>
            <a:ext cx="6254529" cy="4153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804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dirty="0"/>
              <a:t>Mikä Changemaker on?</a:t>
            </a:r>
          </a:p>
        </p:txBody>
      </p:sp>
      <p:sp>
        <p:nvSpPr>
          <p:cNvPr id="5" name="Sisällön paikkamerkki 4"/>
          <p:cNvSpPr>
            <a:spLocks noGrp="1"/>
          </p:cNvSpPr>
          <p:nvPr>
            <p:ph sz="half" idx="1"/>
          </p:nvPr>
        </p:nvSpPr>
        <p:spPr>
          <a:xfrm>
            <a:off x="457200" y="1600200"/>
            <a:ext cx="4906888" cy="4925144"/>
          </a:xfrm>
        </p:spPr>
        <p:txBody>
          <a:bodyPr>
            <a:noAutofit/>
          </a:bodyPr>
          <a:lstStyle/>
          <a:p>
            <a:endParaRPr lang="fi-FI" dirty="0" smtClean="0"/>
          </a:p>
          <a:p>
            <a:r>
              <a:rPr lang="fi-FI" dirty="0" smtClean="0"/>
              <a:t>Vapaaehtois- ja vaikuttamisverkosto kehityskysymyksistä kiinnostuneille nuorille</a:t>
            </a:r>
          </a:p>
          <a:p>
            <a:r>
              <a:rPr lang="fi-FI" dirty="0"/>
              <a:t>P</a:t>
            </a:r>
            <a:r>
              <a:rPr lang="fi-FI" dirty="0" smtClean="0"/>
              <a:t>erustettiin </a:t>
            </a:r>
            <a:r>
              <a:rPr lang="fi-FI" dirty="0"/>
              <a:t>Suomeen v. </a:t>
            </a:r>
            <a:r>
              <a:rPr lang="fi-FI" dirty="0" smtClean="0"/>
              <a:t>2004, jäseniä yli 1500</a:t>
            </a:r>
          </a:p>
          <a:p>
            <a:r>
              <a:rPr lang="fi-FI" dirty="0" smtClean="0"/>
              <a:t>Toimii Kirkon Ulkomaanavun yhteydessä</a:t>
            </a:r>
            <a:endParaRPr lang="fi-FI" dirty="0"/>
          </a:p>
        </p:txBody>
      </p:sp>
      <p:pic>
        <p:nvPicPr>
          <p:cNvPr id="4099"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64088" y="1916832"/>
            <a:ext cx="3030301"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120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Mitä Changemaker tekee?</a:t>
            </a:r>
          </a:p>
        </p:txBody>
      </p:sp>
      <p:sp>
        <p:nvSpPr>
          <p:cNvPr id="3" name="Sisällön paikkamerkki 2"/>
          <p:cNvSpPr>
            <a:spLocks noGrp="1"/>
          </p:cNvSpPr>
          <p:nvPr>
            <p:ph idx="1"/>
          </p:nvPr>
        </p:nvSpPr>
        <p:spPr/>
        <p:txBody>
          <a:bodyPr>
            <a:normAutofit/>
          </a:bodyPr>
          <a:lstStyle/>
          <a:p>
            <a:endParaRPr lang="fi-FI" sz="2800" dirty="0" smtClean="0"/>
          </a:p>
          <a:p>
            <a:r>
              <a:rPr lang="fi-FI" sz="2800" dirty="0" smtClean="0"/>
              <a:t>Changemaker </a:t>
            </a:r>
            <a:r>
              <a:rPr lang="fi-FI" sz="2800" dirty="0"/>
              <a:t>pyrkii toiminnassaan puuttumaan köyhyyden ja </a:t>
            </a:r>
            <a:r>
              <a:rPr lang="fi-FI" sz="2800" dirty="0" smtClean="0"/>
              <a:t>epäoikeudenmukaisuuden </a:t>
            </a:r>
            <a:r>
              <a:rPr lang="fi-FI" sz="2800" dirty="0"/>
              <a:t>rakenteellisiin syihin</a:t>
            </a:r>
          </a:p>
          <a:p>
            <a:r>
              <a:rPr lang="fi-FI" sz="2800" dirty="0" smtClean="0"/>
              <a:t>Verkostolla on </a:t>
            </a:r>
            <a:r>
              <a:rPr lang="fi-FI" sz="2800" dirty="0"/>
              <a:t>kolme teemaryhmää: </a:t>
            </a:r>
            <a:r>
              <a:rPr lang="fi-FI" sz="2800" dirty="0" smtClean="0"/>
              <a:t>rauha, velka ja ympäristö</a:t>
            </a:r>
            <a:endParaRPr lang="fi-FI" sz="2800" dirty="0"/>
          </a:p>
          <a:p>
            <a:r>
              <a:rPr lang="fi-FI" sz="2800" dirty="0" smtClean="0"/>
              <a:t>Changemaker kampanjoi johonkin näistä teemoista liittyen. </a:t>
            </a:r>
            <a:r>
              <a:rPr lang="fi-FI" sz="2800" dirty="0"/>
              <a:t>Kampanjan </a:t>
            </a:r>
            <a:r>
              <a:rPr lang="fi-FI" sz="2800" dirty="0" smtClean="0"/>
              <a:t>suunnittelevat ja toteuttavat  </a:t>
            </a:r>
            <a:r>
              <a:rPr lang="fi-FI" sz="2800" dirty="0" err="1" smtClean="0"/>
              <a:t>verkotoston</a:t>
            </a:r>
            <a:r>
              <a:rPr lang="fi-FI" sz="2800" dirty="0" smtClean="0"/>
              <a:t> vapaaehtoiset.</a:t>
            </a:r>
            <a:endParaRPr lang="fi-FI" sz="2800" dirty="0"/>
          </a:p>
          <a:p>
            <a:endParaRPr lang="fi-FI" dirty="0"/>
          </a:p>
        </p:txBody>
      </p:sp>
    </p:spTree>
    <p:extLst>
      <p:ext uri="{BB962C8B-B14F-4D97-AF65-F5344CB8AC3E}">
        <p14:creationId xmlns:p14="http://schemas.microsoft.com/office/powerpoint/2010/main" val="2687103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202207"/>
            <a:ext cx="4507332" cy="3004888"/>
          </a:xfrm>
          <a:prstGeom prst="rect">
            <a:avLst/>
          </a:prstGeom>
        </p:spPr>
      </p:pic>
      <p:pic>
        <p:nvPicPr>
          <p:cNvPr id="8" name="Kuva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868" y="3858101"/>
            <a:ext cx="2929508" cy="1953005"/>
          </a:xfrm>
          <a:prstGeom prst="rect">
            <a:avLst/>
          </a:prstGeom>
        </p:spPr>
      </p:pic>
      <p:pic>
        <p:nvPicPr>
          <p:cNvPr id="10" name="Kuva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2" y="380211"/>
            <a:ext cx="4640370" cy="3081496"/>
          </a:xfrm>
          <a:prstGeom prst="rect">
            <a:avLst/>
          </a:prstGeom>
        </p:spPr>
      </p:pic>
      <p:pic>
        <p:nvPicPr>
          <p:cNvPr id="11" name="Kuva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576" y="692696"/>
            <a:ext cx="3229735" cy="2146004"/>
          </a:xfrm>
          <a:prstGeom prst="rect">
            <a:avLst/>
          </a:prstGeom>
        </p:spPr>
      </p:pic>
    </p:spTree>
    <p:extLst>
      <p:ext uri="{BB962C8B-B14F-4D97-AF65-F5344CB8AC3E}">
        <p14:creationId xmlns:p14="http://schemas.microsoft.com/office/powerpoint/2010/main" val="1860401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Tule mukaan tekemään </a:t>
            </a:r>
            <a:br>
              <a:rPr lang="fi-FI" dirty="0"/>
            </a:br>
            <a:r>
              <a:rPr lang="fi-FI" dirty="0"/>
              <a:t>maailmasta parempaa!</a:t>
            </a:r>
          </a:p>
        </p:txBody>
      </p:sp>
      <p:sp>
        <p:nvSpPr>
          <p:cNvPr id="4" name="Sisällön paikkamerkki 3"/>
          <p:cNvSpPr>
            <a:spLocks noGrp="1"/>
          </p:cNvSpPr>
          <p:nvPr>
            <p:ph sz="half" idx="2"/>
          </p:nvPr>
        </p:nvSpPr>
        <p:spPr/>
        <p:txBody>
          <a:bodyPr>
            <a:normAutofit lnSpcReduction="10000"/>
          </a:bodyPr>
          <a:lstStyle/>
          <a:p>
            <a:endParaRPr lang="fi-FI" dirty="0" smtClean="0"/>
          </a:p>
          <a:p>
            <a:r>
              <a:rPr lang="fi-FI" dirty="0" smtClean="0"/>
              <a:t>Liity </a:t>
            </a:r>
            <a:r>
              <a:rPr lang="fi-FI" dirty="0"/>
              <a:t>paikkakunnallasi toimivaan paikallis-ryhmään tai perusta </a:t>
            </a:r>
            <a:r>
              <a:rPr lang="fi-FI" dirty="0" smtClean="0"/>
              <a:t>oma ryhmä!</a:t>
            </a:r>
            <a:endParaRPr lang="fi-FI" dirty="0"/>
          </a:p>
          <a:p>
            <a:r>
              <a:rPr lang="fi-FI" dirty="0" smtClean="0"/>
              <a:t>Tule mukaan </a:t>
            </a:r>
            <a:r>
              <a:rPr lang="fi-FI" dirty="0"/>
              <a:t>myös </a:t>
            </a:r>
            <a:r>
              <a:rPr lang="fi-FI" dirty="0" err="1"/>
              <a:t>Changemaker-viikonloppuihin</a:t>
            </a:r>
            <a:r>
              <a:rPr lang="fi-FI" dirty="0"/>
              <a:t> ja teemaryhmien toimintaan!</a:t>
            </a:r>
          </a:p>
          <a:p>
            <a:endParaRPr lang="fi-FI" dirty="0"/>
          </a:p>
        </p:txBody>
      </p:sp>
      <p:pic>
        <p:nvPicPr>
          <p:cNvPr id="9" name="Sisällön paikkamerkki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55576" y="1844824"/>
            <a:ext cx="3456384" cy="4320480"/>
          </a:xfrm>
        </p:spPr>
      </p:pic>
    </p:spTree>
    <p:extLst>
      <p:ext uri="{BB962C8B-B14F-4D97-AF65-F5344CB8AC3E}">
        <p14:creationId xmlns:p14="http://schemas.microsoft.com/office/powerpoint/2010/main" val="2016307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180528" y="274638"/>
            <a:ext cx="9505056" cy="1143000"/>
          </a:xfrm>
        </p:spPr>
        <p:txBody>
          <a:bodyPr>
            <a:noAutofit/>
          </a:bodyPr>
          <a:lstStyle/>
          <a:p>
            <a:r>
              <a:rPr lang="fi-FI" sz="3200" b="1" dirty="0" err="1">
                <a:latin typeface="+mn-lt"/>
              </a:rPr>
              <a:t>www.changemaker.fi</a:t>
            </a:r>
            <a:r>
              <a:rPr lang="fi-FI" sz="3200" b="1" dirty="0">
                <a:latin typeface="+mn-lt"/>
              </a:rPr>
              <a:t/>
            </a:r>
            <a:br>
              <a:rPr lang="fi-FI" sz="3200" b="1" dirty="0">
                <a:latin typeface="+mn-lt"/>
              </a:rPr>
            </a:br>
            <a:r>
              <a:rPr lang="fi-FI" sz="3200" b="1" dirty="0" err="1" smtClean="0">
                <a:latin typeface="+mn-lt"/>
              </a:rPr>
              <a:t>www.facebook.com/ChangemakerFinland</a:t>
            </a:r>
            <a:endParaRPr lang="fi-FI" sz="3200" b="1" dirty="0">
              <a:latin typeface="+mn-lt"/>
            </a:endParaRPr>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916832"/>
            <a:ext cx="6126538" cy="4089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3116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Pohdittavaksi</a:t>
            </a:r>
          </a:p>
        </p:txBody>
      </p:sp>
      <p:sp>
        <p:nvSpPr>
          <p:cNvPr id="3" name="Sisällön paikkamerkki 2"/>
          <p:cNvSpPr>
            <a:spLocks noGrp="1"/>
          </p:cNvSpPr>
          <p:nvPr>
            <p:ph sz="half" idx="1"/>
          </p:nvPr>
        </p:nvSpPr>
        <p:spPr/>
        <p:txBody>
          <a:bodyPr/>
          <a:lstStyle/>
          <a:p>
            <a:r>
              <a:rPr lang="fi-FI" dirty="0"/>
              <a:t>Miten oma toimintamme vaikuttaa maailman laajuisesti</a:t>
            </a:r>
            <a:r>
              <a:rPr lang="fi-FI" dirty="0" smtClean="0"/>
              <a:t>?</a:t>
            </a:r>
          </a:p>
          <a:p>
            <a:pPr algn="r"/>
            <a:endParaRPr lang="fi-FI" dirty="0"/>
          </a:p>
          <a:p>
            <a:r>
              <a:rPr lang="fi-FI" dirty="0"/>
              <a:t>Miten sinä voit muuttaa maailmaa?</a:t>
            </a:r>
          </a:p>
          <a:p>
            <a:endParaRPr lang="fi-FI"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15780" y="1924965"/>
            <a:ext cx="1525198" cy="412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844823"/>
            <a:ext cx="1611277" cy="4207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464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Kansainvälisen diakonian pohja on </a:t>
            </a:r>
            <a:r>
              <a:rPr lang="fi-FI" dirty="0" smtClean="0"/>
              <a:t>Raamatussa</a:t>
            </a:r>
            <a:endParaRPr lang="fi-FI" dirty="0">
              <a:effectLst>
                <a:glow rad="101600">
                  <a:schemeClr val="bg1">
                    <a:lumMod val="65000"/>
                    <a:alpha val="40000"/>
                  </a:schemeClr>
                </a:glow>
                <a:outerShdw blurRad="38100" dist="38100" dir="2700000" algn="tl">
                  <a:srgbClr val="000000">
                    <a:alpha val="43137"/>
                  </a:srgbClr>
                </a:outerShdw>
              </a:effectLst>
            </a:endParaRPr>
          </a:p>
        </p:txBody>
      </p:sp>
      <p:sp>
        <p:nvSpPr>
          <p:cNvPr id="4" name="Sisällön paikkamerkki 3"/>
          <p:cNvSpPr>
            <a:spLocks noGrp="1"/>
          </p:cNvSpPr>
          <p:nvPr>
            <p:ph sz="half" idx="1"/>
          </p:nvPr>
        </p:nvSpPr>
        <p:spPr>
          <a:xfrm>
            <a:off x="457200" y="1600200"/>
            <a:ext cx="4906888" cy="4525963"/>
          </a:xfrm>
        </p:spPr>
        <p:txBody>
          <a:bodyPr>
            <a:normAutofit lnSpcReduction="10000"/>
          </a:bodyPr>
          <a:lstStyle/>
          <a:p>
            <a:endParaRPr lang="fi-FI" b="1" dirty="0" smtClean="0"/>
          </a:p>
          <a:p>
            <a:r>
              <a:rPr lang="fi-FI" b="1" dirty="0" smtClean="0"/>
              <a:t>Kultainen sääntö </a:t>
            </a:r>
            <a:r>
              <a:rPr lang="fi-FI" dirty="0"/>
              <a:t>(</a:t>
            </a:r>
            <a:r>
              <a:rPr lang="fi-FI" dirty="0" err="1"/>
              <a:t>Matt</a:t>
            </a:r>
            <a:r>
              <a:rPr lang="fi-FI" dirty="0"/>
              <a:t>. 7:12)</a:t>
            </a:r>
          </a:p>
          <a:p>
            <a:r>
              <a:rPr lang="fi-FI" b="1" dirty="0"/>
              <a:t>Rakkauden </a:t>
            </a:r>
            <a:r>
              <a:rPr lang="fi-FI" b="1" dirty="0" smtClean="0"/>
              <a:t>kaksoiskäsky       </a:t>
            </a:r>
            <a:r>
              <a:rPr lang="fi-FI" dirty="0" smtClean="0"/>
              <a:t>(</a:t>
            </a:r>
            <a:r>
              <a:rPr lang="fi-FI" dirty="0" err="1" smtClean="0"/>
              <a:t>Matt</a:t>
            </a:r>
            <a:r>
              <a:rPr lang="fi-FI" dirty="0"/>
              <a:t>. 22:36-40)</a:t>
            </a:r>
          </a:p>
          <a:p>
            <a:r>
              <a:rPr lang="fi-FI" b="1" dirty="0"/>
              <a:t>Laupias samarialainen           </a:t>
            </a:r>
            <a:r>
              <a:rPr lang="fi-FI" dirty="0"/>
              <a:t>(</a:t>
            </a:r>
            <a:r>
              <a:rPr lang="fi-FI" dirty="0" err="1"/>
              <a:t>Luuk</a:t>
            </a:r>
            <a:r>
              <a:rPr lang="fi-FI" dirty="0"/>
              <a:t>. 10:25-37)</a:t>
            </a:r>
          </a:p>
          <a:p>
            <a:pPr marL="0" indent="0">
              <a:buNone/>
            </a:pPr>
            <a:endParaRPr lang="fi-FI" dirty="0"/>
          </a:p>
          <a:p>
            <a:r>
              <a:rPr lang="fi-FI" dirty="0"/>
              <a:t>Sana diakonia on kreikkaa ja tarkoittaa palvelua</a:t>
            </a:r>
          </a:p>
          <a:p>
            <a:endParaRPr lang="fi-FI" dirty="0"/>
          </a:p>
        </p:txBody>
      </p:sp>
      <p:pic>
        <p:nvPicPr>
          <p:cNvPr id="5122" name="Picture 2" descr="C:\Users\sini.tyvi\Pictures\Kuva1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52120" y="1916832"/>
            <a:ext cx="2731008" cy="410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007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dirty="0" smtClean="0"/>
              <a:t> </a:t>
            </a:r>
            <a:endParaRPr lang="fi-FI" dirty="0"/>
          </a:p>
        </p:txBody>
      </p:sp>
      <p:sp>
        <p:nvSpPr>
          <p:cNvPr id="6" name="Sisällön paikkamerkki 5"/>
          <p:cNvSpPr>
            <a:spLocks noGrp="1"/>
          </p:cNvSpPr>
          <p:nvPr>
            <p:ph idx="1"/>
          </p:nvPr>
        </p:nvSpPr>
        <p:spPr/>
        <p:txBody>
          <a:bodyPr/>
          <a:lstStyle/>
          <a:p>
            <a:endParaRPr lang="fi-FI" sz="2800" dirty="0" smtClean="0"/>
          </a:p>
          <a:p>
            <a:r>
              <a:rPr lang="fi-FI" sz="2800" dirty="0" smtClean="0"/>
              <a:t>Luomakunnasta </a:t>
            </a:r>
            <a:r>
              <a:rPr lang="fi-FI" sz="2800" dirty="0"/>
              <a:t>ja kaikista lähimmäisistä huolehtiminen on annettu meidän jokaisen tehtäväksi. Suuri osa maailman seitsemästä miljardista ihmisestä elää kuitenkin jatkuvassa köyhyydessä ja epävarmuudessa, vailla riittävää toimeentuloa ja ruokaa. Monet heistä ovat myös joutuneet jättämään kotinsa luonnonkatastrofien tai sodan takia.</a:t>
            </a:r>
          </a:p>
          <a:p>
            <a:endParaRPr lang="fi-FI" dirty="0"/>
          </a:p>
        </p:txBody>
      </p:sp>
    </p:spTree>
    <p:extLst>
      <p:ext uri="{BB962C8B-B14F-4D97-AF65-F5344CB8AC3E}">
        <p14:creationId xmlns:p14="http://schemas.microsoft.com/office/powerpoint/2010/main" val="3387467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t>
            </a:r>
            <a:endParaRPr lang="fi-FI" dirty="0"/>
          </a:p>
        </p:txBody>
      </p:sp>
      <p:sp>
        <p:nvSpPr>
          <p:cNvPr id="3" name="Sisällön paikkamerkki 2"/>
          <p:cNvSpPr>
            <a:spLocks noGrp="1"/>
          </p:cNvSpPr>
          <p:nvPr>
            <p:ph idx="1"/>
          </p:nvPr>
        </p:nvSpPr>
        <p:spPr/>
        <p:txBody>
          <a:bodyPr/>
          <a:lstStyle/>
          <a:p>
            <a:pPr marL="0" indent="0" algn="ctr">
              <a:buNone/>
            </a:pPr>
            <a:endParaRPr lang="fi-FI" b="1" dirty="0" smtClean="0"/>
          </a:p>
          <a:p>
            <a:pPr marL="0" indent="0" algn="ctr">
              <a:buNone/>
            </a:pPr>
            <a:endParaRPr lang="fi-FI" b="1" dirty="0" smtClean="0"/>
          </a:p>
          <a:p>
            <a:pPr marL="0" indent="0" algn="ctr">
              <a:buNone/>
            </a:pPr>
            <a:r>
              <a:rPr lang="fi-FI" b="1" dirty="0" smtClean="0"/>
              <a:t>Näin ei kuitenkaan tarvitsisi olla!</a:t>
            </a:r>
          </a:p>
          <a:p>
            <a:pPr marL="0" indent="0">
              <a:buNone/>
            </a:pPr>
            <a:endParaRPr lang="fi-FI" dirty="0"/>
          </a:p>
          <a:p>
            <a:pPr marL="0" indent="0" algn="ctr">
              <a:buNone/>
            </a:pPr>
            <a:r>
              <a:rPr lang="fi-FI" sz="2800" dirty="0" smtClean="0"/>
              <a:t>Miten voimme auttaa?</a:t>
            </a:r>
            <a:endParaRPr lang="fi-FI" sz="2800" dirty="0"/>
          </a:p>
        </p:txBody>
      </p:sp>
    </p:spTree>
    <p:extLst>
      <p:ext uri="{BB962C8B-B14F-4D97-AF65-F5344CB8AC3E}">
        <p14:creationId xmlns:p14="http://schemas.microsoft.com/office/powerpoint/2010/main" val="413594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Kansainvälinen diakonia</a:t>
            </a:r>
            <a:endParaRPr lang="fi-FI" dirty="0"/>
          </a:p>
        </p:txBody>
      </p:sp>
      <p:sp>
        <p:nvSpPr>
          <p:cNvPr id="4" name="Sisällön paikkamerkki 3"/>
          <p:cNvSpPr>
            <a:spLocks noGrp="1"/>
          </p:cNvSpPr>
          <p:nvPr>
            <p:ph sz="half" idx="1"/>
          </p:nvPr>
        </p:nvSpPr>
        <p:spPr>
          <a:xfrm>
            <a:off x="457200" y="1700808"/>
            <a:ext cx="5122912" cy="4896544"/>
          </a:xfrm>
        </p:spPr>
        <p:txBody>
          <a:bodyPr>
            <a:normAutofit fontScale="92500" lnSpcReduction="10000"/>
          </a:bodyPr>
          <a:lstStyle/>
          <a:p>
            <a:r>
              <a:rPr lang="fi-FI" sz="3000" dirty="0"/>
              <a:t>Kirkkojen tai kristillisten järjestöjen tekemää </a:t>
            </a:r>
            <a:r>
              <a:rPr lang="fi-FI" sz="3000" dirty="0" smtClean="0"/>
              <a:t>kansainvälistä avustustoimintaa</a:t>
            </a:r>
            <a:endParaRPr lang="fi-FI" sz="3000" dirty="0"/>
          </a:p>
          <a:p>
            <a:r>
              <a:rPr lang="fi-FI" sz="3000" dirty="0"/>
              <a:t>Kohteena kaikkein </a:t>
            </a:r>
            <a:r>
              <a:rPr lang="fi-FI" sz="3000" dirty="0" smtClean="0"/>
              <a:t>köyhimmät </a:t>
            </a:r>
            <a:r>
              <a:rPr lang="fi-FI" sz="3000" dirty="0"/>
              <a:t>ja syrjäytetyimmät ihmiset, ihmisryhmät ja kansat eri puolilla maailmaa</a:t>
            </a:r>
          </a:p>
          <a:p>
            <a:r>
              <a:rPr lang="fi-FI" sz="3000" dirty="0"/>
              <a:t>Tavoitteena EI ole mielipiteen tai </a:t>
            </a:r>
            <a:r>
              <a:rPr lang="fi-FI" sz="3000" dirty="0" smtClean="0"/>
              <a:t>vakaumuksen </a:t>
            </a:r>
            <a:r>
              <a:rPr lang="fi-FI" sz="3000" dirty="0"/>
              <a:t>muuttaminen</a:t>
            </a:r>
          </a:p>
          <a:p>
            <a:endParaRPr lang="fi-FI" dirty="0"/>
          </a:p>
        </p:txBody>
      </p:sp>
      <p:graphicFrame>
        <p:nvGraphicFramePr>
          <p:cNvPr id="6" name="Sisällön paikkamerkki 8"/>
          <p:cNvGraphicFramePr>
            <a:graphicFrameLocks noGrp="1"/>
          </p:cNvGraphicFramePr>
          <p:nvPr>
            <p:ph sz="half" idx="2"/>
            <p:extLst>
              <p:ext uri="{D42A27DB-BD31-4B8C-83A1-F6EECF244321}">
                <p14:modId xmlns:p14="http://schemas.microsoft.com/office/powerpoint/2010/main" val="2961971072"/>
              </p:ext>
            </p:extLst>
          </p:nvPr>
        </p:nvGraphicFramePr>
        <p:xfrm>
          <a:off x="5076056" y="1628800"/>
          <a:ext cx="360040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1353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Kirkon </a:t>
            </a:r>
            <a:r>
              <a:rPr lang="fi-FI" dirty="0"/>
              <a:t>Ulkomaanavun työn </a:t>
            </a:r>
            <a:r>
              <a:rPr lang="fi-FI" dirty="0" smtClean="0"/>
              <a:t>osa-alueet</a:t>
            </a:r>
            <a:endParaRPr lang="fi-FI" dirty="0"/>
          </a:p>
        </p:txBody>
      </p:sp>
      <p:sp>
        <p:nvSpPr>
          <p:cNvPr id="4" name="Sisällön paikkamerkki 3"/>
          <p:cNvSpPr>
            <a:spLocks noGrp="1"/>
          </p:cNvSpPr>
          <p:nvPr>
            <p:ph sz="half" idx="1"/>
          </p:nvPr>
        </p:nvSpPr>
        <p:spPr>
          <a:xfrm>
            <a:off x="4427984" y="1600200"/>
            <a:ext cx="4320480" cy="4525963"/>
          </a:xfrm>
        </p:spPr>
        <p:txBody>
          <a:bodyPr/>
          <a:lstStyle/>
          <a:p>
            <a:endParaRPr lang="fi-FI" dirty="0" smtClean="0"/>
          </a:p>
          <a:p>
            <a:endParaRPr lang="fi-FI" dirty="0" smtClean="0"/>
          </a:p>
          <a:p>
            <a:r>
              <a:rPr lang="fi-FI" dirty="0" smtClean="0"/>
              <a:t>Kehitysyhteistyö</a:t>
            </a:r>
            <a:endParaRPr lang="fi-FI" dirty="0"/>
          </a:p>
          <a:p>
            <a:r>
              <a:rPr lang="fi-FI" dirty="0"/>
              <a:t>Humanitaarinen </a:t>
            </a:r>
            <a:r>
              <a:rPr lang="fi-FI" dirty="0" smtClean="0"/>
              <a:t>apu</a:t>
            </a:r>
          </a:p>
          <a:p>
            <a:r>
              <a:rPr lang="fi-FI" dirty="0" smtClean="0"/>
              <a:t>Vaikuttamistyö</a:t>
            </a:r>
          </a:p>
          <a:p>
            <a:r>
              <a:rPr lang="fi-FI" dirty="0" smtClean="0"/>
              <a:t>Vapaaehtoistyö</a:t>
            </a:r>
            <a:endParaRPr lang="fi-FI" dirty="0"/>
          </a:p>
          <a:p>
            <a:endParaRPr lang="fi-FI" dirty="0"/>
          </a:p>
        </p:txBody>
      </p:sp>
      <p:sp>
        <p:nvSpPr>
          <p:cNvPr id="3" name="Sisällön paikkamerkki 2"/>
          <p:cNvSpPr>
            <a:spLocks noGrp="1"/>
          </p:cNvSpPr>
          <p:nvPr>
            <p:ph sz="half" idx="2"/>
          </p:nvPr>
        </p:nvSpPr>
        <p:spPr>
          <a:xfrm>
            <a:off x="683568" y="1600200"/>
            <a:ext cx="3600400" cy="4525963"/>
          </a:xfrm>
        </p:spPr>
        <p:txBody>
          <a:bodyPr/>
          <a:lstStyle/>
          <a:p>
            <a:pPr marL="0" indent="0">
              <a:buNone/>
            </a:pPr>
            <a:r>
              <a:rPr lang="fi-FI" dirty="0"/>
              <a:t> </a:t>
            </a:r>
          </a:p>
        </p:txBody>
      </p:sp>
      <p:pic>
        <p:nvPicPr>
          <p:cNvPr id="4098" name="Picture 2" descr="C:\Users\sini.tyvi\Pictures\Kuva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892865"/>
            <a:ext cx="3144837" cy="419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800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Mitä kehitysyhteistyö </a:t>
            </a:r>
            <a:r>
              <a:rPr lang="fi-FI" dirty="0" smtClean="0"/>
              <a:t>on</a:t>
            </a:r>
            <a:endParaRPr lang="fi-FI" dirty="0"/>
          </a:p>
        </p:txBody>
      </p:sp>
      <p:sp>
        <p:nvSpPr>
          <p:cNvPr id="3" name="Sisällön paikkamerkki 2"/>
          <p:cNvSpPr>
            <a:spLocks noGrp="1"/>
          </p:cNvSpPr>
          <p:nvPr>
            <p:ph idx="1"/>
          </p:nvPr>
        </p:nvSpPr>
        <p:spPr/>
        <p:txBody>
          <a:bodyPr>
            <a:normAutofit/>
          </a:bodyPr>
          <a:lstStyle/>
          <a:p>
            <a:endParaRPr lang="fi-FI" sz="2800" dirty="0" smtClean="0"/>
          </a:p>
          <a:p>
            <a:r>
              <a:rPr lang="fi-FI" sz="2800" dirty="0" smtClean="0"/>
              <a:t>Teollistuneiden </a:t>
            </a:r>
            <a:r>
              <a:rPr lang="fi-FI" sz="2800" dirty="0"/>
              <a:t>maiden antamaa taloudellista tai aineellista tukea kehitysmaille</a:t>
            </a:r>
          </a:p>
          <a:p>
            <a:r>
              <a:rPr lang="fi-FI" sz="2800" dirty="0"/>
              <a:t>Perustuu pitkäaikaiseen kehitysajatukseen; kumppanuuteen, jonka perimmäisenä tarkoituksena on tukea kehitysmaan elinolosuhteiden parantamista</a:t>
            </a:r>
          </a:p>
          <a:p>
            <a:r>
              <a:rPr lang="fi-FI" sz="2800" dirty="0"/>
              <a:t>Infrastruktuuria, peruspalveluita ja paikallishallintoa tukevat ohjelmat ja projektit</a:t>
            </a:r>
          </a:p>
          <a:p>
            <a:endParaRPr lang="fi-FI" dirty="0"/>
          </a:p>
        </p:txBody>
      </p:sp>
    </p:spTree>
    <p:extLst>
      <p:ext uri="{BB962C8B-B14F-4D97-AF65-F5344CB8AC3E}">
        <p14:creationId xmlns:p14="http://schemas.microsoft.com/office/powerpoint/2010/main" val="1446088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Kehitysyhteistyön tuloksia ja kritiikkiä</a:t>
            </a:r>
          </a:p>
        </p:txBody>
      </p:sp>
      <p:sp>
        <p:nvSpPr>
          <p:cNvPr id="3" name="Sisällön paikkamerkki 2"/>
          <p:cNvSpPr>
            <a:spLocks noGrp="1"/>
          </p:cNvSpPr>
          <p:nvPr>
            <p:ph idx="1"/>
          </p:nvPr>
        </p:nvSpPr>
        <p:spPr>
          <a:xfrm>
            <a:off x="457200" y="1600200"/>
            <a:ext cx="8229600" cy="4637112"/>
          </a:xfrm>
        </p:spPr>
        <p:txBody>
          <a:bodyPr>
            <a:normAutofit lnSpcReduction="10000"/>
          </a:bodyPr>
          <a:lstStyle/>
          <a:p>
            <a:endParaRPr lang="fi-FI" sz="2800" dirty="0" smtClean="0"/>
          </a:p>
          <a:p>
            <a:r>
              <a:rPr lang="fi-FI" sz="2800" b="1" dirty="0" smtClean="0"/>
              <a:t>Tuloksia</a:t>
            </a:r>
            <a:r>
              <a:rPr lang="fi-FI" sz="2800" dirty="0"/>
              <a:t>: Sitten 1960-luvun lapsikuolleisuus köyhissä maissa on puolittunut, aliravitsemus on vähentynyt kolmanneksella ja koulutusta vaille jäävien lasten määrä on supistunut puolesta alle neljännekseen</a:t>
            </a:r>
            <a:r>
              <a:rPr lang="fi-FI" sz="2800" dirty="0" smtClean="0"/>
              <a:t>.</a:t>
            </a:r>
          </a:p>
          <a:p>
            <a:endParaRPr lang="fi-FI" sz="2800" dirty="0"/>
          </a:p>
          <a:p>
            <a:r>
              <a:rPr lang="fi-FI" sz="2800" b="1" dirty="0"/>
              <a:t>Kritiikkiä</a:t>
            </a:r>
            <a:r>
              <a:rPr lang="fi-FI" sz="2800" dirty="0"/>
              <a:t>: Toimien pirstaleisuus, väärinkäytökset (korruptio), demokratian kehittymättömyys, avun sitominen palvelujen ja tavaroiden ostoon avunantajamaasta sekä taloudelliset ehdot.</a:t>
            </a:r>
          </a:p>
          <a:p>
            <a:endParaRPr lang="fi-FI" sz="3000" dirty="0"/>
          </a:p>
        </p:txBody>
      </p:sp>
    </p:spTree>
    <p:extLst>
      <p:ext uri="{BB962C8B-B14F-4D97-AF65-F5344CB8AC3E}">
        <p14:creationId xmlns:p14="http://schemas.microsoft.com/office/powerpoint/2010/main" val="406306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Humanitaarinen apu</a:t>
            </a:r>
          </a:p>
        </p:txBody>
      </p:sp>
      <p:sp>
        <p:nvSpPr>
          <p:cNvPr id="3" name="Sisällön paikkamerkki 2"/>
          <p:cNvSpPr>
            <a:spLocks noGrp="1"/>
          </p:cNvSpPr>
          <p:nvPr>
            <p:ph idx="1"/>
          </p:nvPr>
        </p:nvSpPr>
        <p:spPr>
          <a:xfrm>
            <a:off x="457200" y="1600200"/>
            <a:ext cx="8229600" cy="4709120"/>
          </a:xfrm>
        </p:spPr>
        <p:txBody>
          <a:bodyPr>
            <a:normAutofit fontScale="85000" lnSpcReduction="10000"/>
          </a:bodyPr>
          <a:lstStyle/>
          <a:p>
            <a:endParaRPr lang="fi-FI" dirty="0" smtClean="0"/>
          </a:p>
          <a:p>
            <a:r>
              <a:rPr lang="fi-FI" sz="3300" dirty="0" smtClean="0"/>
              <a:t>Tasapuolista</a:t>
            </a:r>
            <a:r>
              <a:rPr lang="fi-FI" sz="3300" dirty="0"/>
              <a:t>, riippumatonta ja puolueetonta </a:t>
            </a:r>
            <a:r>
              <a:rPr lang="fi-FI" sz="3300" dirty="0" smtClean="0"/>
              <a:t>avustustoimintaa</a:t>
            </a:r>
            <a:endParaRPr lang="fi-FI" sz="3300" dirty="0"/>
          </a:p>
          <a:p>
            <a:r>
              <a:rPr lang="fi-FI" sz="3300" dirty="0"/>
              <a:t>Tavoitteena lieventää konfliktien ja katastrofien, kuten maanjäristysten ja tautiepidemioiden, seurauksia: pelastaa henkiä, lievittää ihmisten kärsimystä äkillisten kriisien aikana ja auttaa heidät pahimman </a:t>
            </a:r>
            <a:r>
              <a:rPr lang="fi-FI" sz="3300" dirty="0" smtClean="0"/>
              <a:t>yli</a:t>
            </a:r>
            <a:endParaRPr lang="fi-FI" sz="3300" dirty="0"/>
          </a:p>
          <a:p>
            <a:r>
              <a:rPr lang="fi-FI" sz="3300" dirty="0"/>
              <a:t>Luodaan edellytykset sille, että paikalliset yhteisöt voivat ottaa itse vastuun omasta toimeentulostaan, kun kriisi on ohi</a:t>
            </a:r>
          </a:p>
          <a:p>
            <a:endParaRPr lang="fi-FI" dirty="0"/>
          </a:p>
        </p:txBody>
      </p:sp>
    </p:spTree>
    <p:extLst>
      <p:ext uri="{BB962C8B-B14F-4D97-AF65-F5344CB8AC3E}">
        <p14:creationId xmlns:p14="http://schemas.microsoft.com/office/powerpoint/2010/main" val="722333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riparipaketti_ppt-pohj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hangemaker">
      <a:majorFont>
        <a:latin typeface="Changemaker"/>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riparipaketti_ppt-pohja</Template>
  <TotalTime>0</TotalTime>
  <Words>502</Words>
  <Application>Microsoft Office PowerPoint</Application>
  <PresentationFormat>Näytössä katseltava diaesitys (4:3)</PresentationFormat>
  <Paragraphs>86</Paragraphs>
  <Slides>18</Slides>
  <Notes>3</Notes>
  <HiddenSlides>0</HiddenSlides>
  <MMClips>0</MMClips>
  <ScaleCrop>false</ScaleCrop>
  <HeadingPairs>
    <vt:vector size="4" baseType="variant">
      <vt:variant>
        <vt:lpstr>Teema</vt:lpstr>
      </vt:variant>
      <vt:variant>
        <vt:i4>1</vt:i4>
      </vt:variant>
      <vt:variant>
        <vt:lpstr>Dian otsikot</vt:lpstr>
      </vt:variant>
      <vt:variant>
        <vt:i4>18</vt:i4>
      </vt:variant>
    </vt:vector>
  </HeadingPairs>
  <TitlesOfParts>
    <vt:vector size="19" baseType="lpstr">
      <vt:lpstr>riparipaketti_ppt-pohja</vt:lpstr>
      <vt:lpstr>    </vt:lpstr>
      <vt:lpstr>Kansainvälisen diakonian pohja on Raamatussa</vt:lpstr>
      <vt:lpstr> </vt:lpstr>
      <vt:lpstr> </vt:lpstr>
      <vt:lpstr>Kansainvälinen diakonia</vt:lpstr>
      <vt:lpstr>Kirkon Ulkomaanavun työn osa-alueet</vt:lpstr>
      <vt:lpstr>Mitä kehitysyhteistyö on</vt:lpstr>
      <vt:lpstr>Kehitysyhteistyön tuloksia ja kritiikkiä</vt:lpstr>
      <vt:lpstr>Humanitaarinen apu</vt:lpstr>
      <vt:lpstr>PowerPoint-esitys</vt:lpstr>
      <vt:lpstr>Vaikuttamistyö</vt:lpstr>
      <vt:lpstr>Vapaaehtoistyö: Changemaker</vt:lpstr>
      <vt:lpstr>Mikä Changemaker on?</vt:lpstr>
      <vt:lpstr>Mitä Changemaker tekee?</vt:lpstr>
      <vt:lpstr>PowerPoint-esitys</vt:lpstr>
      <vt:lpstr>Tule mukaan tekemään  maailmasta parempaa!</vt:lpstr>
      <vt:lpstr>www.changemaker.fi www.facebook.com/ChangemakerFinland</vt:lpstr>
      <vt:lpstr>Pohdittavaksi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Sini Tyvi</dc:creator>
  <cp:keywords>Changemaker;rippikoulupaketti;kansainvälinen diakonia</cp:keywords>
  <cp:lastModifiedBy>Sini Tyvi</cp:lastModifiedBy>
  <cp:revision>23</cp:revision>
  <dcterms:created xsi:type="dcterms:W3CDTF">2013-08-27T14:31:37Z</dcterms:created>
  <dcterms:modified xsi:type="dcterms:W3CDTF">2013-08-28T10:32:45Z</dcterms:modified>
</cp:coreProperties>
</file>